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CF1F80-7349-4DC3-AB6D-DBF0B9A9BCE1}" type="doc">
      <dgm:prSet loTypeId="urn:microsoft.com/office/officeart/2005/8/layout/chevron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05C7148-BAA9-46C1-9F48-95E1ED3C5A47}">
      <dgm:prSet phldrT="[Text]"/>
      <dgm:spPr/>
      <dgm:t>
        <a:bodyPr/>
        <a:lstStyle/>
        <a:p>
          <a:r>
            <a:rPr lang="en-US" dirty="0"/>
            <a:t>Problem</a:t>
          </a:r>
        </a:p>
      </dgm:t>
    </dgm:pt>
    <dgm:pt modelId="{F74E27E7-ECF8-4F44-BD88-C96F1673EDC1}" type="parTrans" cxnId="{BAEBDD58-11F8-4504-A58C-D630834A88D9}">
      <dgm:prSet/>
      <dgm:spPr/>
      <dgm:t>
        <a:bodyPr/>
        <a:lstStyle/>
        <a:p>
          <a:endParaRPr lang="en-US"/>
        </a:p>
      </dgm:t>
    </dgm:pt>
    <dgm:pt modelId="{920DDB8A-0879-48CC-B8C7-402E6E6D1950}" type="sibTrans" cxnId="{BAEBDD58-11F8-4504-A58C-D630834A88D9}">
      <dgm:prSet/>
      <dgm:spPr/>
      <dgm:t>
        <a:bodyPr/>
        <a:lstStyle/>
        <a:p>
          <a:endParaRPr lang="en-US"/>
        </a:p>
      </dgm:t>
    </dgm:pt>
    <dgm:pt modelId="{E9CE49FE-A7A6-496B-A6D1-247F3CD4B615}">
      <dgm:prSet phldrT="[Text]"/>
      <dgm:spPr/>
      <dgm:t>
        <a:bodyPr/>
        <a:lstStyle/>
        <a:p>
          <a:r>
            <a:rPr lang="en-US" dirty="0"/>
            <a:t>Limited talent pool from which to recruit skilled workers</a:t>
          </a:r>
        </a:p>
      </dgm:t>
    </dgm:pt>
    <dgm:pt modelId="{58A4D409-67D1-45D7-A5B5-0EFDC5106BCD}" type="parTrans" cxnId="{A2A15365-AB2A-4263-9896-B820CA5D38A3}">
      <dgm:prSet/>
      <dgm:spPr/>
      <dgm:t>
        <a:bodyPr/>
        <a:lstStyle/>
        <a:p>
          <a:endParaRPr lang="en-US"/>
        </a:p>
      </dgm:t>
    </dgm:pt>
    <dgm:pt modelId="{B4EB417E-0A44-4207-B9CA-5B65E2537CA0}" type="sibTrans" cxnId="{A2A15365-AB2A-4263-9896-B820CA5D38A3}">
      <dgm:prSet/>
      <dgm:spPr/>
      <dgm:t>
        <a:bodyPr/>
        <a:lstStyle/>
        <a:p>
          <a:endParaRPr lang="en-US"/>
        </a:p>
      </dgm:t>
    </dgm:pt>
    <dgm:pt modelId="{A6EDEC8D-75DE-4606-AC43-CE8418DD8A93}">
      <dgm:prSet phldrT="[Text]"/>
      <dgm:spPr/>
      <dgm:t>
        <a:bodyPr/>
        <a:lstStyle/>
        <a:p>
          <a:r>
            <a:rPr lang="en-US" dirty="0"/>
            <a:t>High training and recruitment costs from staff turnover</a:t>
          </a:r>
        </a:p>
      </dgm:t>
    </dgm:pt>
    <dgm:pt modelId="{9652BFDC-7805-4EAF-9B16-5EFAB2A2C6AA}" type="parTrans" cxnId="{8DE66AFC-0E53-4E43-B7FD-A6D825C9497D}">
      <dgm:prSet/>
      <dgm:spPr/>
      <dgm:t>
        <a:bodyPr/>
        <a:lstStyle/>
        <a:p>
          <a:endParaRPr lang="en-US"/>
        </a:p>
      </dgm:t>
    </dgm:pt>
    <dgm:pt modelId="{B76BA995-F2D0-45B7-998E-B5146F250712}" type="sibTrans" cxnId="{8DE66AFC-0E53-4E43-B7FD-A6D825C9497D}">
      <dgm:prSet/>
      <dgm:spPr/>
      <dgm:t>
        <a:bodyPr/>
        <a:lstStyle/>
        <a:p>
          <a:endParaRPr lang="en-US"/>
        </a:p>
      </dgm:t>
    </dgm:pt>
    <dgm:pt modelId="{AD140521-094A-4ACE-B0DF-A5F1ABD070B2}">
      <dgm:prSet phldrT="[Text]"/>
      <dgm:spPr/>
      <dgm:t>
        <a:bodyPr/>
        <a:lstStyle/>
        <a:p>
          <a:r>
            <a:rPr lang="en-US" dirty="0"/>
            <a:t>Solution</a:t>
          </a:r>
        </a:p>
      </dgm:t>
    </dgm:pt>
    <dgm:pt modelId="{687F151F-FDEE-470D-935A-9F77A2BF0B15}" type="parTrans" cxnId="{3D43A459-9A08-4D8D-B151-6C3E455CEA70}">
      <dgm:prSet/>
      <dgm:spPr/>
      <dgm:t>
        <a:bodyPr/>
        <a:lstStyle/>
        <a:p>
          <a:endParaRPr lang="en-US"/>
        </a:p>
      </dgm:t>
    </dgm:pt>
    <dgm:pt modelId="{3FFF64FD-6A1F-4D11-BF10-21BA48580945}" type="sibTrans" cxnId="{3D43A459-9A08-4D8D-B151-6C3E455CEA70}">
      <dgm:prSet/>
      <dgm:spPr/>
      <dgm:t>
        <a:bodyPr/>
        <a:lstStyle/>
        <a:p>
          <a:endParaRPr lang="en-US"/>
        </a:p>
      </dgm:t>
    </dgm:pt>
    <dgm:pt modelId="{60CE67F5-42F3-47B0-9C82-5FA1FA5012A0}">
      <dgm:prSet phldrT="[Text]"/>
      <dgm:spPr/>
      <dgm:t>
        <a:bodyPr/>
        <a:lstStyle/>
        <a:p>
          <a:r>
            <a:rPr lang="en-US" dirty="0"/>
            <a:t>Invest in upskilling, education, and development opportunities for existing workforce</a:t>
          </a:r>
        </a:p>
      </dgm:t>
    </dgm:pt>
    <dgm:pt modelId="{BE8C3C51-98B8-41C4-8D78-8DC9325F34F0}" type="parTrans" cxnId="{58964D4B-2548-4986-8E28-35F1EDBAE572}">
      <dgm:prSet/>
      <dgm:spPr/>
      <dgm:t>
        <a:bodyPr/>
        <a:lstStyle/>
        <a:p>
          <a:endParaRPr lang="en-US"/>
        </a:p>
      </dgm:t>
    </dgm:pt>
    <dgm:pt modelId="{6E419726-0733-48B5-90A9-D56BDEE22CE1}" type="sibTrans" cxnId="{58964D4B-2548-4986-8E28-35F1EDBAE572}">
      <dgm:prSet/>
      <dgm:spPr/>
      <dgm:t>
        <a:bodyPr/>
        <a:lstStyle/>
        <a:p>
          <a:endParaRPr lang="en-US"/>
        </a:p>
      </dgm:t>
    </dgm:pt>
    <dgm:pt modelId="{66EB137A-84AE-4D2B-9ED5-F1E9095401FA}">
      <dgm:prSet phldrT="[Text]"/>
      <dgm:spPr/>
      <dgm:t>
        <a:bodyPr/>
        <a:lstStyle/>
        <a:p>
          <a:r>
            <a:rPr lang="en-US" dirty="0"/>
            <a:t>Approach</a:t>
          </a:r>
        </a:p>
      </dgm:t>
    </dgm:pt>
    <dgm:pt modelId="{E0A6364C-2FFE-4E02-A917-71980FC166D4}" type="parTrans" cxnId="{19E44502-E738-48E8-8270-60F98D88F1E1}">
      <dgm:prSet/>
      <dgm:spPr/>
      <dgm:t>
        <a:bodyPr/>
        <a:lstStyle/>
        <a:p>
          <a:endParaRPr lang="en-US"/>
        </a:p>
      </dgm:t>
    </dgm:pt>
    <dgm:pt modelId="{2A59F98D-F07C-427D-83E3-54FAE8311748}" type="sibTrans" cxnId="{19E44502-E738-48E8-8270-60F98D88F1E1}">
      <dgm:prSet/>
      <dgm:spPr/>
      <dgm:t>
        <a:bodyPr/>
        <a:lstStyle/>
        <a:p>
          <a:endParaRPr lang="en-US"/>
        </a:p>
      </dgm:t>
    </dgm:pt>
    <dgm:pt modelId="{4F2794D0-FC1C-4AD9-92F0-C8665EE9C322}">
      <dgm:prSet phldrT="[Text]"/>
      <dgm:spPr/>
      <dgm:t>
        <a:bodyPr/>
        <a:lstStyle/>
        <a:p>
          <a:r>
            <a:rPr lang="en-US" dirty="0"/>
            <a:t>Provide tuition assistance for employees to access skills needed to fill positions within the organization</a:t>
          </a:r>
        </a:p>
      </dgm:t>
    </dgm:pt>
    <dgm:pt modelId="{1FDDF7EA-95B7-4D9A-99CB-CF485C2CDEAC}" type="parTrans" cxnId="{B8C69279-545D-4E24-A84C-3D745694A3FB}">
      <dgm:prSet/>
      <dgm:spPr/>
      <dgm:t>
        <a:bodyPr/>
        <a:lstStyle/>
        <a:p>
          <a:endParaRPr lang="en-US"/>
        </a:p>
      </dgm:t>
    </dgm:pt>
    <dgm:pt modelId="{843F89F1-CE3D-4144-9582-7B4C0C6A90E8}" type="sibTrans" cxnId="{B8C69279-545D-4E24-A84C-3D745694A3FB}">
      <dgm:prSet/>
      <dgm:spPr/>
      <dgm:t>
        <a:bodyPr/>
        <a:lstStyle/>
        <a:p>
          <a:endParaRPr lang="en-US"/>
        </a:p>
      </dgm:t>
    </dgm:pt>
    <dgm:pt modelId="{06A09D2C-8F74-4701-9086-C436276D88EF}">
      <dgm:prSet phldrT="[Text]"/>
      <dgm:spPr/>
      <dgm:t>
        <a:bodyPr/>
        <a:lstStyle/>
        <a:p>
          <a:r>
            <a:rPr lang="en-US" dirty="0"/>
            <a:t>Risk Assessment</a:t>
          </a:r>
        </a:p>
      </dgm:t>
    </dgm:pt>
    <dgm:pt modelId="{F5C6D6B0-92CD-4CC7-8F43-E31C3BC038CD}" type="parTrans" cxnId="{BF09F629-CB35-4489-913A-6143E700C8E9}">
      <dgm:prSet/>
      <dgm:spPr/>
      <dgm:t>
        <a:bodyPr/>
        <a:lstStyle/>
        <a:p>
          <a:endParaRPr lang="en-US"/>
        </a:p>
      </dgm:t>
    </dgm:pt>
    <dgm:pt modelId="{B840CA32-D53F-424E-B162-EA7FEAEA6E0A}" type="sibTrans" cxnId="{BF09F629-CB35-4489-913A-6143E700C8E9}">
      <dgm:prSet/>
      <dgm:spPr/>
      <dgm:t>
        <a:bodyPr/>
        <a:lstStyle/>
        <a:p>
          <a:endParaRPr lang="en-US"/>
        </a:p>
      </dgm:t>
    </dgm:pt>
    <dgm:pt modelId="{0D0CB8FE-5560-4BA6-BED3-882A532D24BE}">
      <dgm:prSet phldrT="[Text]"/>
      <dgm:spPr/>
      <dgm:t>
        <a:bodyPr/>
        <a:lstStyle/>
        <a:p>
          <a:r>
            <a:rPr lang="en-US" dirty="0"/>
            <a:t>If we move forward: We may invest in staff who leave or do not succeed in coursework; potential revenue loss </a:t>
          </a:r>
        </a:p>
      </dgm:t>
      <dgm:extLst>
        <a:ext uri="{E40237B7-FDA0-4F09-8148-C483321AD2D9}">
          <dgm14:cNvPr xmlns:dgm14="http://schemas.microsoft.com/office/drawing/2010/diagram" id="0" name="" descr="Vertical Chevron List" title="SmartArt"/>
        </a:ext>
      </dgm:extLst>
    </dgm:pt>
    <dgm:pt modelId="{5C60C6AC-FDCD-47B9-BD46-BAC185FE2A4C}" type="parTrans" cxnId="{7E44002E-2A4A-4738-A150-CC5725F35C45}">
      <dgm:prSet/>
      <dgm:spPr/>
      <dgm:t>
        <a:bodyPr/>
        <a:lstStyle/>
        <a:p>
          <a:endParaRPr lang="en-US"/>
        </a:p>
      </dgm:t>
    </dgm:pt>
    <dgm:pt modelId="{358E079C-97DF-45D8-83ED-EC5A7C49BD3C}" type="sibTrans" cxnId="{7E44002E-2A4A-4738-A150-CC5725F35C45}">
      <dgm:prSet/>
      <dgm:spPr/>
      <dgm:t>
        <a:bodyPr/>
        <a:lstStyle/>
        <a:p>
          <a:endParaRPr lang="en-US"/>
        </a:p>
      </dgm:t>
    </dgm:pt>
    <dgm:pt modelId="{54A6D12A-CA94-409B-9667-9CEEA4D9226F}">
      <dgm:prSet phldrT="[Text]"/>
      <dgm:spPr/>
      <dgm:t>
        <a:bodyPr/>
        <a:lstStyle/>
        <a:p>
          <a:r>
            <a:rPr lang="en-US" dirty="0"/>
            <a:t>If we do nothing: Continued increase in cost related to turnover and recruitment; low employee morale; lack of skilled workers needed to fill key positions</a:t>
          </a:r>
        </a:p>
      </dgm:t>
    </dgm:pt>
    <dgm:pt modelId="{E196DE07-453B-4E35-9D9B-A21D459101E1}" type="parTrans" cxnId="{2A998163-6943-40E9-9D20-B3F2CFEA4790}">
      <dgm:prSet/>
      <dgm:spPr/>
      <dgm:t>
        <a:bodyPr/>
        <a:lstStyle/>
        <a:p>
          <a:endParaRPr lang="en-US"/>
        </a:p>
      </dgm:t>
    </dgm:pt>
    <dgm:pt modelId="{0EA9B687-CC24-4906-885C-4BB1AF89A0A8}" type="sibTrans" cxnId="{2A998163-6943-40E9-9D20-B3F2CFEA4790}">
      <dgm:prSet/>
      <dgm:spPr/>
      <dgm:t>
        <a:bodyPr/>
        <a:lstStyle/>
        <a:p>
          <a:endParaRPr lang="en-US"/>
        </a:p>
      </dgm:t>
    </dgm:pt>
    <dgm:pt modelId="{15F9F5D5-D403-4956-8E38-BF61B9B0D250}">
      <dgm:prSet phldrT="[Text]"/>
      <dgm:spPr/>
      <dgm:t>
        <a:bodyPr/>
        <a:lstStyle/>
        <a:p>
          <a:r>
            <a:rPr lang="en-US" dirty="0"/>
            <a:t>Partner with local institutions and training providers to create flexible, adaptive training opportunities</a:t>
          </a:r>
        </a:p>
      </dgm:t>
    </dgm:pt>
    <dgm:pt modelId="{F5705B08-DDDE-40D7-A618-88EA2859D854}" type="parTrans" cxnId="{242FCF85-5C21-4293-B234-146F67CC710D}">
      <dgm:prSet/>
      <dgm:spPr/>
    </dgm:pt>
    <dgm:pt modelId="{71E4F6B9-5657-4F21-A4FC-A050B1C9B118}" type="sibTrans" cxnId="{242FCF85-5C21-4293-B234-146F67CC710D}">
      <dgm:prSet/>
      <dgm:spPr/>
    </dgm:pt>
    <dgm:pt modelId="{3F2B744F-BEF4-43BA-BA3C-0E5C6FC94D5B}">
      <dgm:prSet phldrT="[Text]"/>
      <dgm:spPr/>
      <dgm:t>
        <a:bodyPr/>
        <a:lstStyle/>
        <a:p>
          <a:r>
            <a:rPr lang="en-US" dirty="0"/>
            <a:t>Value Analysis </a:t>
          </a:r>
        </a:p>
      </dgm:t>
    </dgm:pt>
    <dgm:pt modelId="{E7BF11B5-476C-4D19-AA3F-1C3B29911344}" type="parTrans" cxnId="{347B8B0E-3C95-41B3-8AFB-B3D829826F43}">
      <dgm:prSet/>
      <dgm:spPr/>
    </dgm:pt>
    <dgm:pt modelId="{1B9757D3-8B6A-4658-9E28-3301B5A14553}" type="sibTrans" cxnId="{347B8B0E-3C95-41B3-8AFB-B3D829826F43}">
      <dgm:prSet/>
      <dgm:spPr/>
    </dgm:pt>
    <dgm:pt modelId="{5B433C2D-0C6D-47E2-A7E3-8A2E367E6027}">
      <dgm:prSet phldrT="[Text]"/>
      <dgm:spPr/>
      <dgm:t>
        <a:bodyPr/>
        <a:lstStyle/>
        <a:p>
          <a:r>
            <a:rPr lang="en-US" dirty="0"/>
            <a:t>Studies show tuition assistance programs can have up to 144% ROI for businesses, due to lower recruitment and onboarding costs, more promotions and lateral movement within business, and increased employee morale</a:t>
          </a:r>
        </a:p>
      </dgm:t>
    </dgm:pt>
    <dgm:pt modelId="{8F1BB61D-FC40-44F6-A23C-C8D2ECB9C754}" type="parTrans" cxnId="{B96A9DE5-6628-48C6-80D1-571B1F461307}">
      <dgm:prSet/>
      <dgm:spPr/>
    </dgm:pt>
    <dgm:pt modelId="{0FE8EA2D-0377-4627-BCCE-F747E36317C3}" type="sibTrans" cxnId="{B96A9DE5-6628-48C6-80D1-571B1F461307}">
      <dgm:prSet/>
      <dgm:spPr/>
    </dgm:pt>
    <dgm:pt modelId="{2450B305-7548-42E8-8278-530EC9FD3384}" type="pres">
      <dgm:prSet presAssocID="{54CF1F80-7349-4DC3-AB6D-DBF0B9A9BCE1}" presName="linearFlow" presStyleCnt="0">
        <dgm:presLayoutVars>
          <dgm:dir/>
          <dgm:animLvl val="lvl"/>
          <dgm:resizeHandles val="exact"/>
        </dgm:presLayoutVars>
      </dgm:prSet>
      <dgm:spPr/>
    </dgm:pt>
    <dgm:pt modelId="{7F95F61F-4FDF-44F4-8BA4-D3DD38CBD993}" type="pres">
      <dgm:prSet presAssocID="{205C7148-BAA9-46C1-9F48-95E1ED3C5A47}" presName="composite" presStyleCnt="0"/>
      <dgm:spPr/>
    </dgm:pt>
    <dgm:pt modelId="{92DFAB77-EC7B-40B9-B1D4-DF0D467FF723}" type="pres">
      <dgm:prSet presAssocID="{205C7148-BAA9-46C1-9F48-95E1ED3C5A47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B095CD4D-9CCC-4F4E-9A50-2CA2F3C16DF6}" type="pres">
      <dgm:prSet presAssocID="{205C7148-BAA9-46C1-9F48-95E1ED3C5A47}" presName="descendantText" presStyleLbl="alignAcc1" presStyleIdx="0" presStyleCnt="5">
        <dgm:presLayoutVars>
          <dgm:bulletEnabled val="1"/>
        </dgm:presLayoutVars>
      </dgm:prSet>
      <dgm:spPr/>
    </dgm:pt>
    <dgm:pt modelId="{DC479C72-9F71-4138-B6E5-E90F6BA2D4BB}" type="pres">
      <dgm:prSet presAssocID="{920DDB8A-0879-48CC-B8C7-402E6E6D1950}" presName="sp" presStyleCnt="0"/>
      <dgm:spPr/>
    </dgm:pt>
    <dgm:pt modelId="{AFB16E47-CFDD-426D-BFB8-73D0A60C5C02}" type="pres">
      <dgm:prSet presAssocID="{AD140521-094A-4ACE-B0DF-A5F1ABD070B2}" presName="composite" presStyleCnt="0"/>
      <dgm:spPr/>
    </dgm:pt>
    <dgm:pt modelId="{D806A500-7A9D-48CB-8ACF-3FB924316CC8}" type="pres">
      <dgm:prSet presAssocID="{AD140521-094A-4ACE-B0DF-A5F1ABD070B2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EEC2DC9F-BABA-482B-BB50-56BA60CE0775}" type="pres">
      <dgm:prSet presAssocID="{AD140521-094A-4ACE-B0DF-A5F1ABD070B2}" presName="descendantText" presStyleLbl="alignAcc1" presStyleIdx="1" presStyleCnt="5">
        <dgm:presLayoutVars>
          <dgm:bulletEnabled val="1"/>
        </dgm:presLayoutVars>
      </dgm:prSet>
      <dgm:spPr/>
    </dgm:pt>
    <dgm:pt modelId="{508955AD-4D39-48BC-A0D5-E8F741FFC7BE}" type="pres">
      <dgm:prSet presAssocID="{3FFF64FD-6A1F-4D11-BF10-21BA48580945}" presName="sp" presStyleCnt="0"/>
      <dgm:spPr/>
    </dgm:pt>
    <dgm:pt modelId="{69BC43B8-FBEE-4796-AC90-7DD3120561A0}" type="pres">
      <dgm:prSet presAssocID="{66EB137A-84AE-4D2B-9ED5-F1E9095401FA}" presName="composite" presStyleCnt="0"/>
      <dgm:spPr/>
    </dgm:pt>
    <dgm:pt modelId="{51D09EBD-A0B1-44C6-A954-4CE0E3ED2349}" type="pres">
      <dgm:prSet presAssocID="{66EB137A-84AE-4D2B-9ED5-F1E9095401FA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B255AD5C-1560-401E-9DDC-0C93633BC2C7}" type="pres">
      <dgm:prSet presAssocID="{66EB137A-84AE-4D2B-9ED5-F1E9095401FA}" presName="descendantText" presStyleLbl="alignAcc1" presStyleIdx="2" presStyleCnt="5">
        <dgm:presLayoutVars>
          <dgm:bulletEnabled val="1"/>
        </dgm:presLayoutVars>
      </dgm:prSet>
      <dgm:spPr/>
    </dgm:pt>
    <dgm:pt modelId="{A29A4F27-3E2B-4869-9273-6D1E0FBD862D}" type="pres">
      <dgm:prSet presAssocID="{2A59F98D-F07C-427D-83E3-54FAE8311748}" presName="sp" presStyleCnt="0"/>
      <dgm:spPr/>
    </dgm:pt>
    <dgm:pt modelId="{26D130FC-DB57-4F69-80B2-484C4B482782}" type="pres">
      <dgm:prSet presAssocID="{06A09D2C-8F74-4701-9086-C436276D88EF}" presName="composite" presStyleCnt="0"/>
      <dgm:spPr/>
    </dgm:pt>
    <dgm:pt modelId="{6282058B-4FED-45DB-BF5D-24F5B25FEAEE}" type="pres">
      <dgm:prSet presAssocID="{06A09D2C-8F74-4701-9086-C436276D88EF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1770ECAF-6B4C-4C84-860E-5393EAF1B070}" type="pres">
      <dgm:prSet presAssocID="{06A09D2C-8F74-4701-9086-C436276D88EF}" presName="descendantText" presStyleLbl="alignAcc1" presStyleIdx="3" presStyleCnt="5">
        <dgm:presLayoutVars>
          <dgm:bulletEnabled val="1"/>
        </dgm:presLayoutVars>
      </dgm:prSet>
      <dgm:spPr/>
    </dgm:pt>
    <dgm:pt modelId="{B7B7D634-5DAC-41CD-81F5-3E4718E1A7D5}" type="pres">
      <dgm:prSet presAssocID="{B840CA32-D53F-424E-B162-EA7FEAEA6E0A}" presName="sp" presStyleCnt="0"/>
      <dgm:spPr/>
    </dgm:pt>
    <dgm:pt modelId="{EF62AC5D-BBD5-46D8-BB36-53C0405E206B}" type="pres">
      <dgm:prSet presAssocID="{3F2B744F-BEF4-43BA-BA3C-0E5C6FC94D5B}" presName="composite" presStyleCnt="0"/>
      <dgm:spPr/>
    </dgm:pt>
    <dgm:pt modelId="{DE27B8B6-F58A-48AB-A79B-F4668EB84EA4}" type="pres">
      <dgm:prSet presAssocID="{3F2B744F-BEF4-43BA-BA3C-0E5C6FC94D5B}" presName="parentText" presStyleLbl="alignNode1" presStyleIdx="4" presStyleCnt="5">
        <dgm:presLayoutVars>
          <dgm:chMax val="1"/>
          <dgm:bulletEnabled val="1"/>
        </dgm:presLayoutVars>
      </dgm:prSet>
      <dgm:spPr/>
    </dgm:pt>
    <dgm:pt modelId="{DC44F3CE-5C4D-4B33-AE53-5217C3D289AA}" type="pres">
      <dgm:prSet presAssocID="{3F2B744F-BEF4-43BA-BA3C-0E5C6FC94D5B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19E44502-E738-48E8-8270-60F98D88F1E1}" srcId="{54CF1F80-7349-4DC3-AB6D-DBF0B9A9BCE1}" destId="{66EB137A-84AE-4D2B-9ED5-F1E9095401FA}" srcOrd="2" destOrd="0" parTransId="{E0A6364C-2FFE-4E02-A917-71980FC166D4}" sibTransId="{2A59F98D-F07C-427D-83E3-54FAE8311748}"/>
    <dgm:cxn modelId="{9C9ED408-1F3A-4E34-A8FB-E584957ADB1C}" type="presOf" srcId="{66EB137A-84AE-4D2B-9ED5-F1E9095401FA}" destId="{51D09EBD-A0B1-44C6-A954-4CE0E3ED2349}" srcOrd="0" destOrd="0" presId="urn:microsoft.com/office/officeart/2005/8/layout/chevron2"/>
    <dgm:cxn modelId="{347B8B0E-3C95-41B3-8AFB-B3D829826F43}" srcId="{54CF1F80-7349-4DC3-AB6D-DBF0B9A9BCE1}" destId="{3F2B744F-BEF4-43BA-BA3C-0E5C6FC94D5B}" srcOrd="4" destOrd="0" parTransId="{E7BF11B5-476C-4D19-AA3F-1C3B29911344}" sibTransId="{1B9757D3-8B6A-4658-9E28-3301B5A14553}"/>
    <dgm:cxn modelId="{FB77511A-3F30-478E-824A-4E2F0D97B3E7}" type="presOf" srcId="{4F2794D0-FC1C-4AD9-92F0-C8665EE9C322}" destId="{B255AD5C-1560-401E-9DDC-0C93633BC2C7}" srcOrd="0" destOrd="0" presId="urn:microsoft.com/office/officeart/2005/8/layout/chevron2"/>
    <dgm:cxn modelId="{D495EF1B-7246-4E31-9344-17AB391E63D2}" type="presOf" srcId="{54A6D12A-CA94-409B-9667-9CEEA4D9226F}" destId="{1770ECAF-6B4C-4C84-860E-5393EAF1B070}" srcOrd="0" destOrd="1" presId="urn:microsoft.com/office/officeart/2005/8/layout/chevron2"/>
    <dgm:cxn modelId="{BF09F629-CB35-4489-913A-6143E700C8E9}" srcId="{54CF1F80-7349-4DC3-AB6D-DBF0B9A9BCE1}" destId="{06A09D2C-8F74-4701-9086-C436276D88EF}" srcOrd="3" destOrd="0" parTransId="{F5C6D6B0-92CD-4CC7-8F43-E31C3BC038CD}" sibTransId="{B840CA32-D53F-424E-B162-EA7FEAEA6E0A}"/>
    <dgm:cxn modelId="{7E44002E-2A4A-4738-A150-CC5725F35C45}" srcId="{06A09D2C-8F74-4701-9086-C436276D88EF}" destId="{0D0CB8FE-5560-4BA6-BED3-882A532D24BE}" srcOrd="0" destOrd="0" parTransId="{5C60C6AC-FDCD-47B9-BD46-BAC185FE2A4C}" sibTransId="{358E079C-97DF-45D8-83ED-EC5A7C49BD3C}"/>
    <dgm:cxn modelId="{AC0B983A-8C13-4212-B976-2AF1C190B957}" type="presOf" srcId="{E9CE49FE-A7A6-496B-A6D1-247F3CD4B615}" destId="{B095CD4D-9CCC-4F4E-9A50-2CA2F3C16DF6}" srcOrd="0" destOrd="0" presId="urn:microsoft.com/office/officeart/2005/8/layout/chevron2"/>
    <dgm:cxn modelId="{2A998163-6943-40E9-9D20-B3F2CFEA4790}" srcId="{06A09D2C-8F74-4701-9086-C436276D88EF}" destId="{54A6D12A-CA94-409B-9667-9CEEA4D9226F}" srcOrd="1" destOrd="0" parTransId="{E196DE07-453B-4E35-9D9B-A21D459101E1}" sibTransId="{0EA9B687-CC24-4906-885C-4BB1AF89A0A8}"/>
    <dgm:cxn modelId="{A2A15365-AB2A-4263-9896-B820CA5D38A3}" srcId="{205C7148-BAA9-46C1-9F48-95E1ED3C5A47}" destId="{E9CE49FE-A7A6-496B-A6D1-247F3CD4B615}" srcOrd="0" destOrd="0" parTransId="{58A4D409-67D1-45D7-A5B5-0EFDC5106BCD}" sibTransId="{B4EB417E-0A44-4207-B9CA-5B65E2537CA0}"/>
    <dgm:cxn modelId="{58964D4B-2548-4986-8E28-35F1EDBAE572}" srcId="{AD140521-094A-4ACE-B0DF-A5F1ABD070B2}" destId="{60CE67F5-42F3-47B0-9C82-5FA1FA5012A0}" srcOrd="0" destOrd="0" parTransId="{BE8C3C51-98B8-41C4-8D78-8DC9325F34F0}" sibTransId="{6E419726-0733-48B5-90A9-D56BDEE22CE1}"/>
    <dgm:cxn modelId="{054BE36F-BFF4-4B03-AD15-7D1A28C19688}" type="presOf" srcId="{0D0CB8FE-5560-4BA6-BED3-882A532D24BE}" destId="{1770ECAF-6B4C-4C84-860E-5393EAF1B070}" srcOrd="0" destOrd="0" presId="urn:microsoft.com/office/officeart/2005/8/layout/chevron2"/>
    <dgm:cxn modelId="{4D838958-AE66-4F2E-A04A-A16D41C7D453}" type="presOf" srcId="{205C7148-BAA9-46C1-9F48-95E1ED3C5A47}" destId="{92DFAB77-EC7B-40B9-B1D4-DF0D467FF723}" srcOrd="0" destOrd="0" presId="urn:microsoft.com/office/officeart/2005/8/layout/chevron2"/>
    <dgm:cxn modelId="{BAEBDD58-11F8-4504-A58C-D630834A88D9}" srcId="{54CF1F80-7349-4DC3-AB6D-DBF0B9A9BCE1}" destId="{205C7148-BAA9-46C1-9F48-95E1ED3C5A47}" srcOrd="0" destOrd="0" parTransId="{F74E27E7-ECF8-4F44-BD88-C96F1673EDC1}" sibTransId="{920DDB8A-0879-48CC-B8C7-402E6E6D1950}"/>
    <dgm:cxn modelId="{B8C69279-545D-4E24-A84C-3D745694A3FB}" srcId="{66EB137A-84AE-4D2B-9ED5-F1E9095401FA}" destId="{4F2794D0-FC1C-4AD9-92F0-C8665EE9C322}" srcOrd="0" destOrd="0" parTransId="{1FDDF7EA-95B7-4D9A-99CB-CF485C2CDEAC}" sibTransId="{843F89F1-CE3D-4144-9582-7B4C0C6A90E8}"/>
    <dgm:cxn modelId="{3D43A459-9A08-4D8D-B151-6C3E455CEA70}" srcId="{54CF1F80-7349-4DC3-AB6D-DBF0B9A9BCE1}" destId="{AD140521-094A-4ACE-B0DF-A5F1ABD070B2}" srcOrd="1" destOrd="0" parTransId="{687F151F-FDEE-470D-935A-9F77A2BF0B15}" sibTransId="{3FFF64FD-6A1F-4D11-BF10-21BA48580945}"/>
    <dgm:cxn modelId="{CC9CEB59-BECE-4E59-9B42-047B446F4792}" type="presOf" srcId="{AD140521-094A-4ACE-B0DF-A5F1ABD070B2}" destId="{D806A500-7A9D-48CB-8ACF-3FB924316CC8}" srcOrd="0" destOrd="0" presId="urn:microsoft.com/office/officeart/2005/8/layout/chevron2"/>
    <dgm:cxn modelId="{242FCF85-5C21-4293-B234-146F67CC710D}" srcId="{66EB137A-84AE-4D2B-9ED5-F1E9095401FA}" destId="{15F9F5D5-D403-4956-8E38-BF61B9B0D250}" srcOrd="1" destOrd="0" parTransId="{F5705B08-DDDE-40D7-A618-88EA2859D854}" sibTransId="{71E4F6B9-5657-4F21-A4FC-A050B1C9B118}"/>
    <dgm:cxn modelId="{3F79B3B0-AC3E-4D51-8E48-29156A32BCD1}" type="presOf" srcId="{3F2B744F-BEF4-43BA-BA3C-0E5C6FC94D5B}" destId="{DE27B8B6-F58A-48AB-A79B-F4668EB84EA4}" srcOrd="0" destOrd="0" presId="urn:microsoft.com/office/officeart/2005/8/layout/chevron2"/>
    <dgm:cxn modelId="{F7CE1BBC-1276-4692-B646-E560D346352E}" type="presOf" srcId="{A6EDEC8D-75DE-4606-AC43-CE8418DD8A93}" destId="{B095CD4D-9CCC-4F4E-9A50-2CA2F3C16DF6}" srcOrd="0" destOrd="1" presId="urn:microsoft.com/office/officeart/2005/8/layout/chevron2"/>
    <dgm:cxn modelId="{05376BD2-BB98-4714-A611-666AFF101658}" type="presOf" srcId="{06A09D2C-8F74-4701-9086-C436276D88EF}" destId="{6282058B-4FED-45DB-BF5D-24F5B25FEAEE}" srcOrd="0" destOrd="0" presId="urn:microsoft.com/office/officeart/2005/8/layout/chevron2"/>
    <dgm:cxn modelId="{E19ECBD5-ACD3-4C60-B65C-2F14BB0220FF}" type="presOf" srcId="{15F9F5D5-D403-4956-8E38-BF61B9B0D250}" destId="{B255AD5C-1560-401E-9DDC-0C93633BC2C7}" srcOrd="0" destOrd="1" presId="urn:microsoft.com/office/officeart/2005/8/layout/chevron2"/>
    <dgm:cxn modelId="{3380E3D5-55E5-417C-B632-FEAA6862082C}" type="presOf" srcId="{60CE67F5-42F3-47B0-9C82-5FA1FA5012A0}" destId="{EEC2DC9F-BABA-482B-BB50-56BA60CE0775}" srcOrd="0" destOrd="0" presId="urn:microsoft.com/office/officeart/2005/8/layout/chevron2"/>
    <dgm:cxn modelId="{B96A9DE5-6628-48C6-80D1-571B1F461307}" srcId="{3F2B744F-BEF4-43BA-BA3C-0E5C6FC94D5B}" destId="{5B433C2D-0C6D-47E2-A7E3-8A2E367E6027}" srcOrd="0" destOrd="0" parTransId="{8F1BB61D-FC40-44F6-A23C-C8D2ECB9C754}" sibTransId="{0FE8EA2D-0377-4627-BCCE-F747E36317C3}"/>
    <dgm:cxn modelId="{7FCEBCE7-A404-4BD1-88FD-E954A1661AF7}" type="presOf" srcId="{5B433C2D-0C6D-47E2-A7E3-8A2E367E6027}" destId="{DC44F3CE-5C4D-4B33-AE53-5217C3D289AA}" srcOrd="0" destOrd="0" presId="urn:microsoft.com/office/officeart/2005/8/layout/chevron2"/>
    <dgm:cxn modelId="{23B153F2-3742-4F03-A2EB-8CB6763878AE}" type="presOf" srcId="{54CF1F80-7349-4DC3-AB6D-DBF0B9A9BCE1}" destId="{2450B305-7548-42E8-8278-530EC9FD3384}" srcOrd="0" destOrd="0" presId="urn:microsoft.com/office/officeart/2005/8/layout/chevron2"/>
    <dgm:cxn modelId="{8DE66AFC-0E53-4E43-B7FD-A6D825C9497D}" srcId="{205C7148-BAA9-46C1-9F48-95E1ED3C5A47}" destId="{A6EDEC8D-75DE-4606-AC43-CE8418DD8A93}" srcOrd="1" destOrd="0" parTransId="{9652BFDC-7805-4EAF-9B16-5EFAB2A2C6AA}" sibTransId="{B76BA995-F2D0-45B7-998E-B5146F250712}"/>
    <dgm:cxn modelId="{178601C7-2855-4D91-95F4-795438B77DE6}" type="presParOf" srcId="{2450B305-7548-42E8-8278-530EC9FD3384}" destId="{7F95F61F-4FDF-44F4-8BA4-D3DD38CBD993}" srcOrd="0" destOrd="0" presId="urn:microsoft.com/office/officeart/2005/8/layout/chevron2"/>
    <dgm:cxn modelId="{F06AFAC7-3C22-4E3E-8310-74D45EF0F03C}" type="presParOf" srcId="{7F95F61F-4FDF-44F4-8BA4-D3DD38CBD993}" destId="{92DFAB77-EC7B-40B9-B1D4-DF0D467FF723}" srcOrd="0" destOrd="0" presId="urn:microsoft.com/office/officeart/2005/8/layout/chevron2"/>
    <dgm:cxn modelId="{BDFFF96E-38BC-419C-81AE-E63797EA3200}" type="presParOf" srcId="{7F95F61F-4FDF-44F4-8BA4-D3DD38CBD993}" destId="{B095CD4D-9CCC-4F4E-9A50-2CA2F3C16DF6}" srcOrd="1" destOrd="0" presId="urn:microsoft.com/office/officeart/2005/8/layout/chevron2"/>
    <dgm:cxn modelId="{211CD269-8BA4-45C1-B6CA-9A2D758157CF}" type="presParOf" srcId="{2450B305-7548-42E8-8278-530EC9FD3384}" destId="{DC479C72-9F71-4138-B6E5-E90F6BA2D4BB}" srcOrd="1" destOrd="0" presId="urn:microsoft.com/office/officeart/2005/8/layout/chevron2"/>
    <dgm:cxn modelId="{AF99D315-B9FC-4CE3-9947-AA0F0DC431E1}" type="presParOf" srcId="{2450B305-7548-42E8-8278-530EC9FD3384}" destId="{AFB16E47-CFDD-426D-BFB8-73D0A60C5C02}" srcOrd="2" destOrd="0" presId="urn:microsoft.com/office/officeart/2005/8/layout/chevron2"/>
    <dgm:cxn modelId="{E1FC7A1B-E716-4F95-9F0D-63AE5470BFCD}" type="presParOf" srcId="{AFB16E47-CFDD-426D-BFB8-73D0A60C5C02}" destId="{D806A500-7A9D-48CB-8ACF-3FB924316CC8}" srcOrd="0" destOrd="0" presId="urn:microsoft.com/office/officeart/2005/8/layout/chevron2"/>
    <dgm:cxn modelId="{1B466581-F444-40F8-A0BB-3181DB394AAD}" type="presParOf" srcId="{AFB16E47-CFDD-426D-BFB8-73D0A60C5C02}" destId="{EEC2DC9F-BABA-482B-BB50-56BA60CE0775}" srcOrd="1" destOrd="0" presId="urn:microsoft.com/office/officeart/2005/8/layout/chevron2"/>
    <dgm:cxn modelId="{0BF9032F-37D9-4A71-AA67-24E9FCEB6762}" type="presParOf" srcId="{2450B305-7548-42E8-8278-530EC9FD3384}" destId="{508955AD-4D39-48BC-A0D5-E8F741FFC7BE}" srcOrd="3" destOrd="0" presId="urn:microsoft.com/office/officeart/2005/8/layout/chevron2"/>
    <dgm:cxn modelId="{018E9EB4-D68D-4435-AD62-EFF6C76EDA93}" type="presParOf" srcId="{2450B305-7548-42E8-8278-530EC9FD3384}" destId="{69BC43B8-FBEE-4796-AC90-7DD3120561A0}" srcOrd="4" destOrd="0" presId="urn:microsoft.com/office/officeart/2005/8/layout/chevron2"/>
    <dgm:cxn modelId="{D3689162-7D8C-40E8-B659-EF834357126C}" type="presParOf" srcId="{69BC43B8-FBEE-4796-AC90-7DD3120561A0}" destId="{51D09EBD-A0B1-44C6-A954-4CE0E3ED2349}" srcOrd="0" destOrd="0" presId="urn:microsoft.com/office/officeart/2005/8/layout/chevron2"/>
    <dgm:cxn modelId="{B83DB2B2-81CB-4A8D-BB5A-2B29B08F0532}" type="presParOf" srcId="{69BC43B8-FBEE-4796-AC90-7DD3120561A0}" destId="{B255AD5C-1560-401E-9DDC-0C93633BC2C7}" srcOrd="1" destOrd="0" presId="urn:microsoft.com/office/officeart/2005/8/layout/chevron2"/>
    <dgm:cxn modelId="{495B6681-C570-4C50-8C44-53D0CB0694EB}" type="presParOf" srcId="{2450B305-7548-42E8-8278-530EC9FD3384}" destId="{A29A4F27-3E2B-4869-9273-6D1E0FBD862D}" srcOrd="5" destOrd="0" presId="urn:microsoft.com/office/officeart/2005/8/layout/chevron2"/>
    <dgm:cxn modelId="{F6BD0EAB-2D50-48F1-B5EB-3FA9BD2BDBC3}" type="presParOf" srcId="{2450B305-7548-42E8-8278-530EC9FD3384}" destId="{26D130FC-DB57-4F69-80B2-484C4B482782}" srcOrd="6" destOrd="0" presId="urn:microsoft.com/office/officeart/2005/8/layout/chevron2"/>
    <dgm:cxn modelId="{464410A9-F222-4510-954B-70A66BC5DB1B}" type="presParOf" srcId="{26D130FC-DB57-4F69-80B2-484C4B482782}" destId="{6282058B-4FED-45DB-BF5D-24F5B25FEAEE}" srcOrd="0" destOrd="0" presId="urn:microsoft.com/office/officeart/2005/8/layout/chevron2"/>
    <dgm:cxn modelId="{D1A14FBE-B328-4B41-95CD-A14972F11DCC}" type="presParOf" srcId="{26D130FC-DB57-4F69-80B2-484C4B482782}" destId="{1770ECAF-6B4C-4C84-860E-5393EAF1B070}" srcOrd="1" destOrd="0" presId="urn:microsoft.com/office/officeart/2005/8/layout/chevron2"/>
    <dgm:cxn modelId="{1E3CDFC9-59A8-4D48-940D-76C2D1FBF17D}" type="presParOf" srcId="{2450B305-7548-42E8-8278-530EC9FD3384}" destId="{B7B7D634-5DAC-41CD-81F5-3E4718E1A7D5}" srcOrd="7" destOrd="0" presId="urn:microsoft.com/office/officeart/2005/8/layout/chevron2"/>
    <dgm:cxn modelId="{377CBDB5-D8B8-42A9-B969-B8B66954F859}" type="presParOf" srcId="{2450B305-7548-42E8-8278-530EC9FD3384}" destId="{EF62AC5D-BBD5-46D8-BB36-53C0405E206B}" srcOrd="8" destOrd="0" presId="urn:microsoft.com/office/officeart/2005/8/layout/chevron2"/>
    <dgm:cxn modelId="{698E04FA-C3D9-40D6-9C8E-F2D5BDEC11A1}" type="presParOf" srcId="{EF62AC5D-BBD5-46D8-BB36-53C0405E206B}" destId="{DE27B8B6-F58A-48AB-A79B-F4668EB84EA4}" srcOrd="0" destOrd="0" presId="urn:microsoft.com/office/officeart/2005/8/layout/chevron2"/>
    <dgm:cxn modelId="{F4E24AFA-A0CE-4931-8E40-22F2A82F44D2}" type="presParOf" srcId="{EF62AC5D-BBD5-46D8-BB36-53C0405E206B}" destId="{DC44F3CE-5C4D-4B33-AE53-5217C3D289A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DFAB77-EC7B-40B9-B1D4-DF0D467FF723}">
      <dsp:nvSpPr>
        <dsp:cNvPr id="0" name=""/>
        <dsp:cNvSpPr/>
      </dsp:nvSpPr>
      <dsp:spPr>
        <a:xfrm rot="5400000">
          <a:off x="-142306" y="143671"/>
          <a:ext cx="948712" cy="66409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Problem</a:t>
          </a:r>
        </a:p>
      </dsp:txBody>
      <dsp:txXfrm rot="-5400000">
        <a:off x="1" y="333413"/>
        <a:ext cx="664098" cy="284614"/>
      </dsp:txXfrm>
    </dsp:sp>
    <dsp:sp modelId="{B095CD4D-9CCC-4F4E-9A50-2CA2F3C16DF6}">
      <dsp:nvSpPr>
        <dsp:cNvPr id="0" name=""/>
        <dsp:cNvSpPr/>
      </dsp:nvSpPr>
      <dsp:spPr>
        <a:xfrm rot="5400000">
          <a:off x="4632293" y="-3966830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Limited talent pool from which to recruit skilled workers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High training and recruitment costs from staff turnover</a:t>
          </a:r>
        </a:p>
      </dsp:txBody>
      <dsp:txXfrm rot="-5400000">
        <a:off x="664099" y="31467"/>
        <a:ext cx="8522950" cy="556457"/>
      </dsp:txXfrm>
    </dsp:sp>
    <dsp:sp modelId="{D806A500-7A9D-48CB-8ACF-3FB924316CC8}">
      <dsp:nvSpPr>
        <dsp:cNvPr id="0" name=""/>
        <dsp:cNvSpPr/>
      </dsp:nvSpPr>
      <dsp:spPr>
        <a:xfrm rot="5400000">
          <a:off x="-142306" y="973373"/>
          <a:ext cx="948712" cy="664098"/>
        </a:xfrm>
        <a:prstGeom prst="chevron">
          <a:avLst/>
        </a:prstGeom>
        <a:solidFill>
          <a:schemeClr val="accent5">
            <a:hueOff val="614304"/>
            <a:satOff val="-13491"/>
            <a:lumOff val="3431"/>
            <a:alphaOff val="0"/>
          </a:schemeClr>
        </a:solidFill>
        <a:ln w="12700" cap="flat" cmpd="sng" algn="ctr">
          <a:solidFill>
            <a:schemeClr val="accent5">
              <a:hueOff val="614304"/>
              <a:satOff val="-13491"/>
              <a:lumOff val="3431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Solution</a:t>
          </a:r>
        </a:p>
      </dsp:txBody>
      <dsp:txXfrm rot="-5400000">
        <a:off x="1" y="1163115"/>
        <a:ext cx="664098" cy="284614"/>
      </dsp:txXfrm>
    </dsp:sp>
    <dsp:sp modelId="{EEC2DC9F-BABA-482B-BB50-56BA60CE0775}">
      <dsp:nvSpPr>
        <dsp:cNvPr id="0" name=""/>
        <dsp:cNvSpPr/>
      </dsp:nvSpPr>
      <dsp:spPr>
        <a:xfrm rot="5400000">
          <a:off x="4632293" y="-3137128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614304"/>
              <a:satOff val="-13491"/>
              <a:lumOff val="34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Invest in upskilling, education, and development opportunities for existing workforce</a:t>
          </a:r>
        </a:p>
      </dsp:txBody>
      <dsp:txXfrm rot="-5400000">
        <a:off x="664099" y="861169"/>
        <a:ext cx="8522950" cy="556457"/>
      </dsp:txXfrm>
    </dsp:sp>
    <dsp:sp modelId="{51D09EBD-A0B1-44C6-A954-4CE0E3ED2349}">
      <dsp:nvSpPr>
        <dsp:cNvPr id="0" name=""/>
        <dsp:cNvSpPr/>
      </dsp:nvSpPr>
      <dsp:spPr>
        <a:xfrm rot="5400000">
          <a:off x="-142306" y="1803074"/>
          <a:ext cx="948712" cy="664098"/>
        </a:xfrm>
        <a:prstGeom prst="chevron">
          <a:avLst/>
        </a:prstGeom>
        <a:solidFill>
          <a:schemeClr val="accent5">
            <a:hueOff val="1228607"/>
            <a:satOff val="-26981"/>
            <a:lumOff val="6863"/>
            <a:alphaOff val="0"/>
          </a:schemeClr>
        </a:solidFill>
        <a:ln w="12700" cap="flat" cmpd="sng" algn="ctr">
          <a:solidFill>
            <a:schemeClr val="accent5">
              <a:hueOff val="1228607"/>
              <a:satOff val="-26981"/>
              <a:lumOff val="6863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Approach</a:t>
          </a:r>
        </a:p>
      </dsp:txBody>
      <dsp:txXfrm rot="-5400000">
        <a:off x="1" y="1992816"/>
        <a:ext cx="664098" cy="284614"/>
      </dsp:txXfrm>
    </dsp:sp>
    <dsp:sp modelId="{B255AD5C-1560-401E-9DDC-0C93633BC2C7}">
      <dsp:nvSpPr>
        <dsp:cNvPr id="0" name=""/>
        <dsp:cNvSpPr/>
      </dsp:nvSpPr>
      <dsp:spPr>
        <a:xfrm rot="5400000">
          <a:off x="4632293" y="-2307427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228607"/>
              <a:satOff val="-26981"/>
              <a:lumOff val="68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Provide tuition assistance for employees to access skills needed to fill positions within the organization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Partner with local institutions and training providers to create flexible, adaptive training opportunities</a:t>
          </a:r>
        </a:p>
      </dsp:txBody>
      <dsp:txXfrm rot="-5400000">
        <a:off x="664099" y="1690870"/>
        <a:ext cx="8522950" cy="556457"/>
      </dsp:txXfrm>
    </dsp:sp>
    <dsp:sp modelId="{6282058B-4FED-45DB-BF5D-24F5B25FEAEE}">
      <dsp:nvSpPr>
        <dsp:cNvPr id="0" name=""/>
        <dsp:cNvSpPr/>
      </dsp:nvSpPr>
      <dsp:spPr>
        <a:xfrm rot="5400000">
          <a:off x="-142306" y="2632776"/>
          <a:ext cx="948712" cy="664098"/>
        </a:xfrm>
        <a:prstGeom prst="chevron">
          <a:avLst/>
        </a:prstGeom>
        <a:solidFill>
          <a:schemeClr val="accent5">
            <a:hueOff val="1842911"/>
            <a:satOff val="-40472"/>
            <a:lumOff val="10294"/>
            <a:alphaOff val="0"/>
          </a:schemeClr>
        </a:solidFill>
        <a:ln w="12700" cap="flat" cmpd="sng" algn="ctr">
          <a:solidFill>
            <a:schemeClr val="accent5">
              <a:hueOff val="1842911"/>
              <a:satOff val="-40472"/>
              <a:lumOff val="10294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Risk Assessment</a:t>
          </a:r>
        </a:p>
      </dsp:txBody>
      <dsp:txXfrm rot="-5400000">
        <a:off x="1" y="2822518"/>
        <a:ext cx="664098" cy="284614"/>
      </dsp:txXfrm>
    </dsp:sp>
    <dsp:sp modelId="{1770ECAF-6B4C-4C84-860E-5393EAF1B070}">
      <dsp:nvSpPr>
        <dsp:cNvPr id="0" name=""/>
        <dsp:cNvSpPr/>
      </dsp:nvSpPr>
      <dsp:spPr>
        <a:xfrm rot="5400000">
          <a:off x="4632293" y="-1477725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842911"/>
              <a:satOff val="-40472"/>
              <a:lumOff val="10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If we move forward: We may invest in staff who leave or do not succeed in coursework; potential revenue loss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If we do nothing: Continued increase in cost related to turnover and recruitment; low employee morale; lack of skilled workers needed to fill key positions</a:t>
          </a:r>
        </a:p>
      </dsp:txBody>
      <dsp:txXfrm rot="-5400000">
        <a:off x="664099" y="2520572"/>
        <a:ext cx="8522950" cy="556457"/>
      </dsp:txXfrm>
    </dsp:sp>
    <dsp:sp modelId="{DE27B8B6-F58A-48AB-A79B-F4668EB84EA4}">
      <dsp:nvSpPr>
        <dsp:cNvPr id="0" name=""/>
        <dsp:cNvSpPr/>
      </dsp:nvSpPr>
      <dsp:spPr>
        <a:xfrm rot="5400000">
          <a:off x="-142306" y="3462477"/>
          <a:ext cx="948712" cy="664098"/>
        </a:xfrm>
        <a:prstGeom prst="chevron">
          <a:avLst/>
        </a:prstGeom>
        <a:solidFill>
          <a:schemeClr val="accent5">
            <a:hueOff val="2457214"/>
            <a:satOff val="-53963"/>
            <a:lumOff val="13725"/>
            <a:alphaOff val="0"/>
          </a:schemeClr>
        </a:solidFill>
        <a:ln w="12700" cap="flat" cmpd="sng" algn="ctr">
          <a:solidFill>
            <a:schemeClr val="accent5">
              <a:hueOff val="2457214"/>
              <a:satOff val="-53963"/>
              <a:lumOff val="13725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900" kern="1200" dirty="0"/>
            <a:t>Value Analysis </a:t>
          </a:r>
        </a:p>
      </dsp:txBody>
      <dsp:txXfrm rot="-5400000">
        <a:off x="1" y="3652219"/>
        <a:ext cx="664098" cy="284614"/>
      </dsp:txXfrm>
    </dsp:sp>
    <dsp:sp modelId="{DC44F3CE-5C4D-4B33-AE53-5217C3D289AA}">
      <dsp:nvSpPr>
        <dsp:cNvPr id="0" name=""/>
        <dsp:cNvSpPr/>
      </dsp:nvSpPr>
      <dsp:spPr>
        <a:xfrm rot="5400000">
          <a:off x="4632293" y="-648024"/>
          <a:ext cx="616663" cy="855305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2457214"/>
              <a:satOff val="-53963"/>
              <a:lumOff val="137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Studies show tuition assistance programs can have up to 144% ROI for businesses, due to lower recruitment and onboarding costs, more promotions and lateral movement within business, and increased employee morale</a:t>
          </a:r>
        </a:p>
      </dsp:txBody>
      <dsp:txXfrm rot="-5400000">
        <a:off x="664099" y="3350273"/>
        <a:ext cx="8522950" cy="5564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DAC78-BA46-4A1F-8140-5044D68106F6}" type="datetimeFigureOut">
              <a:rPr lang="en-US"/>
              <a:t>5/19/2020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4F8B70-BC00-419F-8167-C19C013F5F5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9759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901B46-E1CF-4F1B-B8B3-0D72ED2741D5}" type="datetimeFigureOut">
              <a:rPr lang="en-US"/>
              <a:t>5/19/2020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15449-D599-468C-BE05-8245AA218B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9009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5/19/2020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5/19/2020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5/19/2020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5/19/2020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5/19/2020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5/19/2020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5/19/2020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Case: Tuition Assistance</a:t>
            </a:r>
          </a:p>
        </p:txBody>
      </p:sp>
      <p:graphicFrame>
        <p:nvGraphicFramePr>
          <p:cNvPr id="5" name="Diagram 4" descr="Vertical Chevron List" title="SmartArt"/>
          <p:cNvGraphicFramePr/>
          <p:nvPr>
            <p:extLst>
              <p:ext uri="{D42A27DB-BD31-4B8C-83A1-F6EECF244321}">
                <p14:modId xmlns:p14="http://schemas.microsoft.com/office/powerpoint/2010/main" val="3786929674"/>
              </p:ext>
            </p:extLst>
          </p:nvPr>
        </p:nvGraphicFramePr>
        <p:xfrm>
          <a:off x="1487424" y="1828800"/>
          <a:ext cx="9217152" cy="4270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8570705"/>
      </p:ext>
    </p:extLst>
  </p:cSld>
  <p:clrMapOvr>
    <a:masterClrMapping/>
  </p:clrMapOvr>
</p:sld>
</file>

<file path=ppt/theme/theme1.xml><?xml version="1.0" encoding="utf-8"?>
<a:theme xmlns:a="http://schemas.openxmlformats.org/drawingml/2006/main" name="Timeline 04 16x9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942DF0C453784C9EF997C38825ACDC" ma:contentTypeVersion="12" ma:contentTypeDescription="Create a new document." ma:contentTypeScope="" ma:versionID="2075e8c4c2589f18c1c6d5ffca9800d3">
  <xsd:schema xmlns:xsd="http://www.w3.org/2001/XMLSchema" xmlns:xs="http://www.w3.org/2001/XMLSchema" xmlns:p="http://schemas.microsoft.com/office/2006/metadata/properties" xmlns:ns2="42c578ac-551c-4da2-b8b1-e61831979cb1" xmlns:ns3="d09937e5-e84e-42fe-aef9-7149f3e53b66" targetNamespace="http://schemas.microsoft.com/office/2006/metadata/properties" ma:root="true" ma:fieldsID="2744069b121f82f564e6aa0179564a78" ns2:_="" ns3:_="">
    <xsd:import namespace="42c578ac-551c-4da2-b8b1-e61831979cb1"/>
    <xsd:import namespace="d09937e5-e84e-42fe-aef9-7149f3e53b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c578ac-551c-4da2-b8b1-e61831979c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9937e5-e84e-42fe-aef9-7149f3e53b66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D94DEE-5FBF-4211-B6B3-A9DC64268878}">
  <ds:schemaRefs>
    <ds:schemaRef ds:uri="http://www.w3.org/XML/1998/namespace"/>
    <ds:schemaRef ds:uri="d09937e5-e84e-42fe-aef9-7149f3e53b66"/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42c578ac-551c-4da2-b8b1-e61831979cb1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E38E2215-7F3A-4F38-AA2F-8149F77082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c578ac-551c-4da2-b8b1-e61831979cb1"/>
    <ds:schemaRef ds:uri="d09937e5-e84e-42fe-aef9-7149f3e53b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1FEA16-A1C3-4FCE-904F-0302B5DF01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Chevron List Diagram SmartArt Slide (multicolor on white, widescreen)</Template>
  <TotalTime>0</TotalTime>
  <Words>155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Timeline 04 16x9</vt:lpstr>
      <vt:lpstr>Business Case: Tuition Assistance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2020-05-19T15:55:02Z</dcterms:created>
  <dcterms:modified xsi:type="dcterms:W3CDTF">2020-05-19T16:07:46Z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0x01010061942DF0C453784C9EF997C38825ACDC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