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4"/>
  </p:notesMasterIdLst>
  <p:handoutMasterIdLst>
    <p:handoutMasterId r:id="rId35"/>
  </p:handoutMasterIdLst>
  <p:sldIdLst>
    <p:sldId id="289" r:id="rId5"/>
    <p:sldId id="335" r:id="rId6"/>
    <p:sldId id="310" r:id="rId7"/>
    <p:sldId id="294" r:id="rId8"/>
    <p:sldId id="329" r:id="rId9"/>
    <p:sldId id="290" r:id="rId10"/>
    <p:sldId id="308" r:id="rId11"/>
    <p:sldId id="333" r:id="rId12"/>
    <p:sldId id="315" r:id="rId13"/>
    <p:sldId id="316" r:id="rId14"/>
    <p:sldId id="327" r:id="rId15"/>
    <p:sldId id="330" r:id="rId16"/>
    <p:sldId id="311" r:id="rId17"/>
    <p:sldId id="313" r:id="rId18"/>
    <p:sldId id="312" r:id="rId19"/>
    <p:sldId id="314" r:id="rId20"/>
    <p:sldId id="317" r:id="rId21"/>
    <p:sldId id="320" r:id="rId22"/>
    <p:sldId id="318" r:id="rId23"/>
    <p:sldId id="319" r:id="rId24"/>
    <p:sldId id="321" r:id="rId25"/>
    <p:sldId id="328" r:id="rId26"/>
    <p:sldId id="323" r:id="rId27"/>
    <p:sldId id="322" r:id="rId28"/>
    <p:sldId id="332" r:id="rId29"/>
    <p:sldId id="331" r:id="rId30"/>
    <p:sldId id="326" r:id="rId31"/>
    <p:sldId id="293" r:id="rId32"/>
    <p:sldId id="334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8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27ABD"/>
    <a:srgbClr val="265696"/>
    <a:srgbClr val="001D61"/>
    <a:srgbClr val="BDBEC0"/>
    <a:srgbClr val="70B443"/>
    <a:srgbClr val="42B8E6"/>
    <a:srgbClr val="8B8E8D"/>
    <a:srgbClr val="FF8300"/>
    <a:srgbClr val="F58F35"/>
    <a:srgbClr val="A4E1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88D6DE-4F00-CF9E-719D-03B89C7E0479}" v="18" dt="2025-11-21T13:59:35.59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58"/>
  </p:normalViewPr>
  <p:slideViewPr>
    <p:cSldViewPr snapToGrid="0">
      <p:cViewPr varScale="1">
        <p:scale>
          <a:sx n="116" d="100"/>
          <a:sy n="116" d="100"/>
        </p:scale>
        <p:origin x="512" y="176"/>
      </p:cViewPr>
      <p:guideLst>
        <p:guide orient="horz" pos="2160"/>
        <p:guide pos="388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A0E0441-7854-D915-50E8-C7E8BD385EF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A7B2A2-3558-54C9-7367-1579B7D85C6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1B1894-505C-8940-BFD5-522DB23E7461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1FB82C-8319-8FC2-1030-776ED45BBDC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BD5B1E-2FAC-40AA-0335-584571890A7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993639-C0FC-444C-9719-54CE51DC03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90425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FF7C84-ACE0-2349-896E-5C4FD00A4F7A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637508-A191-CE48-9BFD-BA7DF06B5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67218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918EF2-8B44-CD73-B453-962487614A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F57546-7A8B-51CF-D166-396FD7FEB6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0059AF-250B-ACE1-A28B-F03F94F936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Add a headshot – and cut the three dots. Also – </a:t>
            </a:r>
            <a:r>
              <a:rPr lang="en-US" err="1"/>
              <a:t>TalentEd</a:t>
            </a:r>
            <a:r>
              <a:rPr lang="en-US"/>
              <a:t> logo should not appear in this presentation until after Sandy ”unveils” it in animated slide …. Also – all the circles are falling off the slides, maybe a compression issue?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91B59E-901A-BE29-AB76-A4B9B92B9E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637508-A191-CE48-9BFD-BA7DF06B5DF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2362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637508-A191-CE48-9BFD-BA7DF06B5DF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0670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637508-A191-CE48-9BFD-BA7DF06B5DF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5661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622845-8D06-74D5-FD4E-0A209C43D4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956DCC6-639B-DAC4-27EC-AEC1C6D446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0D7154-E329-30C4-2895-56A134EBB4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62504D-26A0-9E1B-50F7-704BDFF84F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637508-A191-CE48-9BFD-BA7DF06B5DF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4398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31E005-5816-0914-6831-EFC29D6597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1C3345F-FC7B-183A-C568-6DE2AB6E72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93F266-37E7-8A20-4929-851625A399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Add a headshot – and cut the three dots. Also – </a:t>
            </a:r>
            <a:r>
              <a:rPr lang="en-US" err="1"/>
              <a:t>TalentEd</a:t>
            </a:r>
            <a:r>
              <a:rPr lang="en-US"/>
              <a:t> logo should not appear in this presentation until after Sandy ”unveils” it in animated slide …. Also – all the circles are falling off the slides, maybe a compression issue?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90B4F4-6EF7-5EF2-2E13-37FE6CA8A7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637508-A191-CE48-9BFD-BA7DF06B5DF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8546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2CCCC3-A9E9-E3C3-9D9F-EB5A5A5075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12833E4-5843-3FF8-4C56-A4B19EE2DC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44905A-95E5-7F99-C6D3-74A1FEF59A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6E85F6-7FBD-37B6-23D5-89C8A0CE76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637508-A191-CE48-9BFD-BA7DF06B5DF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7842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in a graduation cap and gown&#10;&#10;AI-generated content may be incorrect.">
            <a:extLst>
              <a:ext uri="{FF2B5EF4-FFF2-40B4-BE49-F238E27FC236}">
                <a16:creationId xmlns:a16="http://schemas.microsoft.com/office/drawing/2014/main" id="{9F66B62B-6707-AB41-7338-D70AECC50F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7258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25E67-7F94-2902-9A68-82F12FBE2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18E4E-2A0C-4FBF-ED98-420FC701A1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A1DE99-B092-1F45-E5BF-CA95869E2A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AF697F-92EF-E155-D231-C275ED34F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6B78A1-E3F9-E52C-9D5C-67E3AF85B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3D431A-07BF-629B-C38D-B41B33E5F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7AA59-0230-8F48-A5DD-C99862FF9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021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70874-1F52-5154-CE85-74C95A33D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07D1A4-84CF-B6A0-E234-1A053A4CDF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674FCD-DEC5-3E6D-73DB-D04237EFB8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1C8AFD-C660-B437-FC06-237F60F6EE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860D4A-DB4D-D877-867C-928B7D992D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1BCD28-E3AD-A9A9-A528-034C0DC8C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CDC904A-BFD7-5ED8-40FD-CBC2D3DA9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285630A-5238-54EA-0102-151B60082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7AA59-0230-8F48-A5DD-C99862FF9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5243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D7C51-A3D7-F201-AAD1-932DB9B2B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EBED7C-74FB-FDDB-1522-B93180B65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52905B-D517-8CA1-F0DD-0FCFFCD78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9FC6DA-0318-FE07-DEE9-6D310A694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7AA59-0230-8F48-A5DD-C99862FF9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9157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4286E0-11D7-4A9F-048E-A86EADDAE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1C5846-1449-14E4-EC5B-E7393EE5D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024A9F-8E93-2446-3A8F-6178E2EB7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7AA59-0230-8F48-A5DD-C99862FF9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0788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3DE70-892F-C406-AACD-E92A620C4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1FAC67-E09C-C039-59F3-A4CB63CBB1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4F994F-E461-90EF-AAA3-57A9B09940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3CA691-EB00-F4C0-A73D-961FA120B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5D4F8F-6C23-8D39-1856-EE7B62F79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C7ED66-965C-F38C-E96D-378761868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7AA59-0230-8F48-A5DD-C99862FF9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3923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C51629-5695-607D-839C-800B0AE26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57066EE-ABE9-D018-4930-F6AFC4ED4A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1882A-5525-F4A8-B81D-2FD80FBF77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52D7D2-0763-1CDA-1885-BC3FC4B0D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34AA0D-6C12-5497-81F2-6B251DB5B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A7A3D7-20D5-6E4C-B67F-631B5A48C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7AA59-0230-8F48-A5DD-C99862FF9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830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F53BB-51D1-5A59-7EF4-1AA195814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F999A4-69F5-355C-AA5C-0D49A25CFE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B3FA35-E6DE-9334-C21A-C66BCF67B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365901-9636-90C1-8E49-A30E994D8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C0867E-ADC2-89E4-55B0-48297175E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7AA59-0230-8F48-A5DD-C99862FF9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2856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F3F562-8669-65CC-648B-7C39C59FAE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7F0C06-9B21-5C2B-CAFD-4C47B318A0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EF3948-8342-51B6-EC9E-BE6AD2A0B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029A45-46A5-E1B2-1F30-15044CEE9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850BE3-4642-7CC3-0501-351BA6A71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7AA59-0230-8F48-A5DD-C99862FF9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597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6852FF-43CF-8D9B-D1D3-909486BDA3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7658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chemeClr val="bg1">
            <a:alpha val="60321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BA4325-5608-E095-592E-DA1E547BED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0195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6" userDrawn="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bg1">
            <a:alpha val="60321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4A31B230-58DD-D6AA-5F32-846E4E39A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7386" y="1972777"/>
            <a:ext cx="10057228" cy="1777813"/>
          </a:xfrm>
          <a:effectLst>
            <a:glow rad="127000">
              <a:srgbClr val="001D61"/>
            </a:glow>
          </a:effectLst>
        </p:spPr>
        <p:txBody>
          <a:bodyPr>
            <a:normAutofit/>
          </a:bodyPr>
          <a:lstStyle>
            <a:lvl1pPr algn="ctr">
              <a:defRPr sz="4400" b="1" i="0">
                <a:solidFill>
                  <a:srgbClr val="001D6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12709583-A6BA-6DAC-C20D-0B57F00FC5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7386" y="3797912"/>
            <a:ext cx="10057228" cy="571192"/>
          </a:xfrm>
        </p:spPr>
        <p:txBody>
          <a:bodyPr anchor="b"/>
          <a:lstStyle>
            <a:lvl1pPr marL="0" indent="0" algn="ctr">
              <a:buNone/>
              <a:defRPr sz="2400" b="0" i="0">
                <a:solidFill>
                  <a:srgbClr val="327AB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720843B-F154-34B7-34EA-4E8B1D6EF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C17AA59-0230-8F48-A5DD-C99862FF9BC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Picture 13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E27E1BB3-7918-2778-6FAC-9E63188C56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5149" y="6156499"/>
            <a:ext cx="1746251" cy="752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3729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bg1">
            <a:alpha val="60321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720843B-F154-34B7-34EA-4E8B1D6EF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C17AA59-0230-8F48-A5DD-C99862FF9BC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6B2C5E34-773A-9F4B-1E6D-6DE9D1D548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5149" y="6156499"/>
            <a:ext cx="1746251" cy="752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5495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solidFill>
          <a:schemeClr val="bg1">
            <a:alpha val="60321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12709583-A6BA-6DAC-C20D-0B57F00FC5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7386" y="3797912"/>
            <a:ext cx="10057228" cy="571192"/>
          </a:xfrm>
        </p:spPr>
        <p:txBody>
          <a:bodyPr anchor="b"/>
          <a:lstStyle>
            <a:lvl1pPr marL="0" indent="0" algn="ctr">
              <a:buNone/>
              <a:defRPr sz="2400" b="0" i="0">
                <a:solidFill>
                  <a:srgbClr val="327AB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5B904CF8-7525-CF4D-E597-470AA806EF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5149" y="6156499"/>
            <a:ext cx="1746251" cy="752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3615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bg1">
            <a:alpha val="60321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720843B-F154-34B7-34EA-4E8B1D6EF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C17AA59-0230-8F48-A5DD-C99862FF9BC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EBBEE18A-76D0-2EDB-2984-9BB0DF328D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5149" y="6156499"/>
            <a:ext cx="1746251" cy="752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8979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8418E3C5-1DD9-D900-3AB6-F00719A88A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5149" y="6156499"/>
            <a:ext cx="1746251" cy="752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103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1879EBBE-43B2-ECCD-ABB9-87A82D810D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5149" y="6156499"/>
            <a:ext cx="1746251" cy="752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9633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52FE71-FB60-9456-5A21-BD22FCA97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DF2E13-49D8-3D4F-A5E1-3A49D9C3AA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BAACE9-BBC5-5614-A770-A7D887CEDA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DE8826-510C-579F-0BAB-2BBB79981E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128B1E-B8C9-9E8F-DDEF-3C82B43B88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C17AA59-0230-8F48-A5DD-C99862FF9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605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62" r:id="rId3"/>
    <p:sldLayoutId id="2147483663" r:id="rId4"/>
    <p:sldLayoutId id="2147483665" r:id="rId5"/>
    <p:sldLayoutId id="2147483666" r:id="rId6"/>
    <p:sldLayoutId id="2147483667" r:id="rId7"/>
    <p:sldLayoutId id="2147483650" r:id="rId8"/>
    <p:sldLayoutId id="2147483651" r:id="rId9"/>
    <p:sldLayoutId id="2147483652" r:id="rId10"/>
    <p:sldLayoutId id="2147483653" r:id="rId11"/>
    <p:sldLayoutId id="2147483654" r:id="rId12"/>
    <p:sldLayoutId id="2147483655" r:id="rId13"/>
    <p:sldLayoutId id="2147483656" r:id="rId14"/>
    <p:sldLayoutId id="2147483657" r:id="rId15"/>
    <p:sldLayoutId id="2147483658" r:id="rId16"/>
    <p:sldLayoutId id="2147483659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2.png"/><Relationship Id="rId4" Type="http://schemas.openxmlformats.org/officeDocument/2006/relationships/image" Target="../media/image51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5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emf"/><Relationship Id="rId7" Type="http://schemas.openxmlformats.org/officeDocument/2006/relationships/image" Target="../media/image14.emf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96446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white logo&#10;&#10;AI-generated content may be incorrect.">
            <a:extLst>
              <a:ext uri="{FF2B5EF4-FFF2-40B4-BE49-F238E27FC236}">
                <a16:creationId xmlns:a16="http://schemas.microsoft.com/office/drawing/2014/main" id="{66BF4AFB-D323-4A1B-F363-412A19F1BD0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 l="2504" t="14973" r="2555" b="16272"/>
          <a:stretch>
            <a:fillRect/>
          </a:stretch>
        </p:blipFill>
        <p:spPr>
          <a:xfrm>
            <a:off x="8710429" y="3962552"/>
            <a:ext cx="2292152" cy="3726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F38F05-EB0E-3DD0-417A-E6AB714A2664}"/>
              </a:ext>
            </a:extLst>
          </p:cNvPr>
          <p:cNvSpPr txBox="1">
            <a:spLocks/>
          </p:cNvSpPr>
          <p:nvPr/>
        </p:nvSpPr>
        <p:spPr>
          <a:xfrm>
            <a:off x="356413" y="-62630"/>
            <a:ext cx="11558683" cy="17778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>
                <a:solidFill>
                  <a:srgbClr val="001D61"/>
                </a:solidFill>
                <a:latin typeface="Arial"/>
                <a:cs typeface="Arial"/>
              </a:rPr>
              <a:t>Those With Bachelor's Degree Have Greater Success in the Job Market</a:t>
            </a:r>
            <a:endParaRPr lang="en-US" sz="4000">
              <a:solidFill>
                <a:srgbClr val="001D61"/>
              </a:solidFill>
              <a:latin typeface="Arial"/>
              <a:cs typeface="Arial"/>
            </a:endParaRPr>
          </a:p>
        </p:txBody>
      </p:sp>
      <p:pic>
        <p:nvPicPr>
          <p:cNvPr id="4" name="Picture 3" descr="A graph of different colored squares&#10;&#10;AI-generated content may be incorrect.">
            <a:extLst>
              <a:ext uri="{FF2B5EF4-FFF2-40B4-BE49-F238E27FC236}">
                <a16:creationId xmlns:a16="http://schemas.microsoft.com/office/drawing/2014/main" id="{35181972-62CF-58F5-0048-366DDC08EA2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479"/>
          <a:stretch>
            <a:fillRect/>
          </a:stretch>
        </p:blipFill>
        <p:spPr>
          <a:xfrm>
            <a:off x="1091786" y="2025680"/>
            <a:ext cx="7499977" cy="35727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176B6A2-BB03-F14D-E60A-AE1F96A735ED}"/>
              </a:ext>
            </a:extLst>
          </p:cNvPr>
          <p:cNvSpPr txBox="1"/>
          <p:nvPr/>
        </p:nvSpPr>
        <p:spPr>
          <a:xfrm>
            <a:off x="1061491" y="1509626"/>
            <a:ext cx="69353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>
                <a:solidFill>
                  <a:srgbClr val="00006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EMPLOYMENT STATUS BY EDUCATION LEVEL </a:t>
            </a:r>
          </a:p>
          <a:p>
            <a:pPr algn="ctr">
              <a:buNone/>
            </a:pPr>
            <a:r>
              <a:rPr lang="en-US" sz="1400" i="1">
                <a:solidFill>
                  <a:srgbClr val="8B8E8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Detroit MSA, Population 25 to 64 Years Old, 2024</a:t>
            </a:r>
            <a:endParaRPr lang="en-US" sz="1400">
              <a:solidFill>
                <a:srgbClr val="8B8E8D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 close-up of a logo&#10;&#10;AI-generated content may be incorrect.">
            <a:extLst>
              <a:ext uri="{FF2B5EF4-FFF2-40B4-BE49-F238E27FC236}">
                <a16:creationId xmlns:a16="http://schemas.microsoft.com/office/drawing/2014/main" id="{57A30341-CC63-4D10-7EB6-3451DA9D07E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rcRect l="1978" t="12460" r="2523" b="16783"/>
          <a:stretch>
            <a:fillRect/>
          </a:stretch>
        </p:blipFill>
        <p:spPr>
          <a:xfrm>
            <a:off x="8710429" y="3429000"/>
            <a:ext cx="2919519" cy="4608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03AA75-C046-A285-C079-FE19B9D1D1BA}"/>
              </a:ext>
            </a:extLst>
          </p:cNvPr>
          <p:cNvSpPr txBox="1"/>
          <p:nvPr/>
        </p:nvSpPr>
        <p:spPr>
          <a:xfrm>
            <a:off x="577121" y="5598456"/>
            <a:ext cx="610099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900" i="1">
                <a:solidFill>
                  <a:srgbClr val="BDBE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Source: U.S. Census Bureau American Community Survey 2024 One-Year Estimates</a:t>
            </a:r>
          </a:p>
        </p:txBody>
      </p:sp>
    </p:spTree>
    <p:extLst>
      <p:ext uri="{BB962C8B-B14F-4D97-AF65-F5344CB8AC3E}">
        <p14:creationId xmlns:p14="http://schemas.microsoft.com/office/powerpoint/2010/main" val="39879810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6E3A01-B0C0-EE7F-76B0-B37AC462DB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2F96C0D-261C-9BE5-ED48-0156E467C2F9}"/>
              </a:ext>
            </a:extLst>
          </p:cNvPr>
          <p:cNvSpPr txBox="1"/>
          <p:nvPr/>
        </p:nvSpPr>
        <p:spPr>
          <a:xfrm>
            <a:off x="588724" y="5343140"/>
            <a:ext cx="62504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900" i="1">
                <a:solidFill>
                  <a:srgbClr val="BDBE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Source: Michigan Future, Inc. analysis of Survey of Consumer Finances</a:t>
            </a:r>
          </a:p>
          <a:p>
            <a:pPr>
              <a:buNone/>
            </a:pPr>
            <a:r>
              <a:rPr lang="en-US" sz="900" i="1">
                <a:solidFill>
                  <a:srgbClr val="BDBE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Note: Net worth is calculated by </a:t>
            </a:r>
            <a:r>
              <a:rPr lang="en-US" sz="900" i="1">
                <a:solidFill>
                  <a:srgbClr val="BDBE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i="1">
                <a:solidFill>
                  <a:srgbClr val="BDBE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subtracting debt from total assets.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A4355BC-20B5-C88C-377F-1DF94FBE3F58}"/>
              </a:ext>
            </a:extLst>
          </p:cNvPr>
          <p:cNvSpPr txBox="1">
            <a:spLocks/>
          </p:cNvSpPr>
          <p:nvPr/>
        </p:nvSpPr>
        <p:spPr>
          <a:xfrm>
            <a:off x="303464" y="-362127"/>
            <a:ext cx="12197627" cy="17778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>
                <a:solidFill>
                  <a:srgbClr val="001D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b="1">
                <a:solidFill>
                  <a:srgbClr val="001D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>
                <a:solidFill>
                  <a:srgbClr val="001D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College</a:t>
            </a:r>
            <a:r>
              <a:rPr lang="en-US" b="1">
                <a:solidFill>
                  <a:srgbClr val="001D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Degree Pays Off</a:t>
            </a:r>
          </a:p>
        </p:txBody>
      </p:sp>
      <p:pic>
        <p:nvPicPr>
          <p:cNvPr id="3" name="Picture 2" descr="A graph of a graph of a degree&#10;&#10;AI-generated content may be incorrect.">
            <a:extLst>
              <a:ext uri="{FF2B5EF4-FFF2-40B4-BE49-F238E27FC236}">
                <a16:creationId xmlns:a16="http://schemas.microsoft.com/office/drawing/2014/main" id="{74F5BEB0-0E03-9C37-642A-24DC3E8BD9E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0354"/>
          <a:stretch>
            <a:fillRect/>
          </a:stretch>
        </p:blipFill>
        <p:spPr>
          <a:xfrm>
            <a:off x="5804452" y="877392"/>
            <a:ext cx="4890052" cy="438155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50429740-6C41-3087-D83C-59D3BD0B7ED4}"/>
              </a:ext>
            </a:extLst>
          </p:cNvPr>
          <p:cNvSpPr/>
          <p:nvPr/>
        </p:nvSpPr>
        <p:spPr>
          <a:xfrm>
            <a:off x="1764385" y="1458740"/>
            <a:ext cx="3056350" cy="3056350"/>
          </a:xfrm>
          <a:prstGeom prst="ellipse">
            <a:avLst/>
          </a:prstGeom>
          <a:solidFill>
            <a:srgbClr val="327AB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6EFB4E-2611-1332-4788-B8A0553CACB7}"/>
              </a:ext>
            </a:extLst>
          </p:cNvPr>
          <p:cNvSpPr txBox="1"/>
          <p:nvPr/>
        </p:nvSpPr>
        <p:spPr>
          <a:xfrm>
            <a:off x="1764385" y="1986641"/>
            <a:ext cx="3056350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4400" b="1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5x</a:t>
            </a:r>
            <a:r>
              <a:rPr lang="en-US" sz="2000" b="1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sz="2000">
              <a:solidFill>
                <a:srgbClr val="FFFFFF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None/>
            </a:pPr>
            <a:r>
              <a:rPr lang="en-US" sz="200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difference in net </a:t>
            </a:r>
          </a:p>
          <a:p>
            <a:pPr algn="ctr">
              <a:buNone/>
            </a:pPr>
            <a:r>
              <a:rPr lang="en-US" sz="200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worth between high </a:t>
            </a:r>
          </a:p>
          <a:p>
            <a:pPr algn="ctr">
              <a:buNone/>
            </a:pPr>
            <a:r>
              <a:rPr lang="en-US" sz="200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school and college </a:t>
            </a:r>
          </a:p>
          <a:p>
            <a:pPr algn="ctr">
              <a:buNone/>
            </a:pPr>
            <a:r>
              <a:rPr lang="en-US" sz="200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graduates 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D5FEA5F-8152-981B-570C-268C49998227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4820735" y="2986915"/>
            <a:ext cx="3717503" cy="0"/>
          </a:xfrm>
          <a:prstGeom prst="line">
            <a:avLst/>
          </a:prstGeom>
          <a:ln w="28575">
            <a:solidFill>
              <a:srgbClr val="327ABD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587FB05-D9D6-97B4-2B40-70B9B584E8A2}"/>
              </a:ext>
            </a:extLst>
          </p:cNvPr>
          <p:cNvSpPr txBox="1"/>
          <p:nvPr/>
        </p:nvSpPr>
        <p:spPr>
          <a:xfrm>
            <a:off x="6439639" y="5204640"/>
            <a:ext cx="14285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>
                <a:solidFill>
                  <a:srgbClr val="001D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School</a:t>
            </a:r>
          </a:p>
          <a:p>
            <a:pPr algn="ctr"/>
            <a:r>
              <a:rPr lang="en-US">
                <a:solidFill>
                  <a:srgbClr val="001D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Degree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CE19A3-7ACE-F214-675E-A3C8D21DB42B}"/>
              </a:ext>
            </a:extLst>
          </p:cNvPr>
          <p:cNvSpPr txBox="1"/>
          <p:nvPr/>
        </p:nvSpPr>
        <p:spPr>
          <a:xfrm>
            <a:off x="8340569" y="5192035"/>
            <a:ext cx="2087045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dirty="0">
                <a:solidFill>
                  <a:srgbClr val="42B8E6"/>
                </a:solidFill>
                <a:latin typeface="Arial"/>
                <a:cs typeface="Arial"/>
              </a:rPr>
              <a:t>Bachelor’s Degree</a:t>
            </a:r>
          </a:p>
          <a:p>
            <a:pPr algn="ctr"/>
            <a:r>
              <a:rPr lang="en-US" dirty="0">
                <a:solidFill>
                  <a:srgbClr val="42B8E6"/>
                </a:solidFill>
                <a:latin typeface="Arial"/>
                <a:cs typeface="Arial"/>
              </a:rPr>
              <a:t>or Higher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B126AB-D2D4-3ED3-7CB4-A13DB07772D6}"/>
              </a:ext>
            </a:extLst>
          </p:cNvPr>
          <p:cNvSpPr txBox="1"/>
          <p:nvPr/>
        </p:nvSpPr>
        <p:spPr>
          <a:xfrm>
            <a:off x="6616770" y="3732154"/>
            <a:ext cx="10743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001D6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NET WORTH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A9AE8FF-00A9-AC53-9289-BDD41606C1A4}"/>
              </a:ext>
            </a:extLst>
          </p:cNvPr>
          <p:cNvSpPr txBox="1"/>
          <p:nvPr/>
        </p:nvSpPr>
        <p:spPr>
          <a:xfrm>
            <a:off x="8860176" y="692313"/>
            <a:ext cx="10743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42B8E6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NET WORTH</a:t>
            </a:r>
          </a:p>
        </p:txBody>
      </p:sp>
    </p:spTree>
    <p:extLst>
      <p:ext uri="{BB962C8B-B14F-4D97-AF65-F5344CB8AC3E}">
        <p14:creationId xmlns:p14="http://schemas.microsoft.com/office/powerpoint/2010/main" val="32629027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2B57CB-3925-0F7B-EEDA-C6396AD15F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77D38-4D35-5097-C993-E48EFDD5A87C}"/>
              </a:ext>
            </a:extLst>
          </p:cNvPr>
          <p:cNvSpPr txBox="1">
            <a:spLocks/>
          </p:cNvSpPr>
          <p:nvPr/>
        </p:nvSpPr>
        <p:spPr>
          <a:xfrm>
            <a:off x="356413" y="-62630"/>
            <a:ext cx="11558683" cy="17778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>
                <a:solidFill>
                  <a:srgbClr val="001D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Bachelor’s Degree Holders Fare Better During Tough Economic Times</a:t>
            </a:r>
          </a:p>
        </p:txBody>
      </p:sp>
      <p:pic>
        <p:nvPicPr>
          <p:cNvPr id="10" name="Picture 9" descr="A blue and white chart with text&#10;&#10;AI-generated content may be incorrect.">
            <a:extLst>
              <a:ext uri="{FF2B5EF4-FFF2-40B4-BE49-F238E27FC236}">
                <a16:creationId xmlns:a16="http://schemas.microsoft.com/office/drawing/2014/main" id="{FB8399DD-E15E-43BC-0942-13EA8F60DE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727" b="16322"/>
          <a:stretch>
            <a:fillRect/>
          </a:stretch>
        </p:blipFill>
        <p:spPr>
          <a:xfrm>
            <a:off x="1865851" y="2319837"/>
            <a:ext cx="8460297" cy="27832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2AF9450-64F0-0EF4-95DA-5FAD5C5C9C01}"/>
              </a:ext>
            </a:extLst>
          </p:cNvPr>
          <p:cNvSpPr txBox="1"/>
          <p:nvPr/>
        </p:nvSpPr>
        <p:spPr>
          <a:xfrm>
            <a:off x="522461" y="5599709"/>
            <a:ext cx="7230059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900" i="1">
                <a:solidFill>
                  <a:srgbClr val="BDBE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Source: U.S. Census Bureau American Community Survey 2024 One-Year Estimates, Michigan Center for Data and analysis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5DD9F0-C8FA-6244-CDBA-854A341532BE}"/>
              </a:ext>
            </a:extLst>
          </p:cNvPr>
          <p:cNvSpPr txBox="1"/>
          <p:nvPr/>
        </p:nvSpPr>
        <p:spPr>
          <a:xfrm>
            <a:off x="2133600" y="1603885"/>
            <a:ext cx="80043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>
                <a:solidFill>
                  <a:srgbClr val="00006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MONTHLY UNEMPLOYMENT RATE</a:t>
            </a:r>
          </a:p>
          <a:p>
            <a:pPr algn="ctr">
              <a:buNone/>
            </a:pPr>
            <a:r>
              <a:rPr lang="en-US" sz="1400" i="1">
                <a:solidFill>
                  <a:srgbClr val="8B8E8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Michigan</a:t>
            </a:r>
            <a:endParaRPr lang="en-US" sz="1400">
              <a:solidFill>
                <a:srgbClr val="8B8E8D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9971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1585EB1-6B4D-60DD-BEDB-435F36823F17}"/>
              </a:ext>
            </a:extLst>
          </p:cNvPr>
          <p:cNvSpPr txBox="1">
            <a:spLocks/>
          </p:cNvSpPr>
          <p:nvPr/>
        </p:nvSpPr>
        <p:spPr>
          <a:xfrm>
            <a:off x="404439" y="-146879"/>
            <a:ext cx="1128686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kern="100" dirty="0">
                <a:solidFill>
                  <a:srgbClr val="001D61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Progress Toward 60% by 2030 Continues</a:t>
            </a:r>
            <a:endParaRPr lang="en-US" sz="4000" b="1" dirty="0">
              <a:solidFill>
                <a:srgbClr val="001D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7321C2-101E-2712-6C02-BE4470C2C74A}"/>
              </a:ext>
            </a:extLst>
          </p:cNvPr>
          <p:cNvSpPr txBox="1"/>
          <p:nvPr/>
        </p:nvSpPr>
        <p:spPr>
          <a:xfrm>
            <a:off x="523792" y="5244986"/>
            <a:ext cx="3930731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i="1" dirty="0">
                <a:solidFill>
                  <a:schemeClr val="bg1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Source: Lumina Foundation; U.S. Census Bureau </a:t>
            </a:r>
            <a:endParaRPr lang="en-US" sz="900">
              <a:solidFill>
                <a:schemeClr val="bg1">
                  <a:lumMod val="7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900" i="1" dirty="0">
                <a:solidFill>
                  <a:schemeClr val="bg1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Note: Attainment for adults 25-64 years old. Short-term credentials are for the state of Michigan, as regional data is not available. </a:t>
            </a:r>
            <a:endParaRPr lang="en-US" sz="900" dirty="0">
              <a:solidFill>
                <a:schemeClr val="bg1">
                  <a:lumMod val="7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773B6B-5C6E-7963-136A-E9AEC3D788F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1567"/>
          <a:stretch>
            <a:fillRect/>
          </a:stretch>
        </p:blipFill>
        <p:spPr>
          <a:xfrm>
            <a:off x="4773325" y="1363161"/>
            <a:ext cx="6269120" cy="362858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3F01A51-6D7B-4916-12E0-FDCA8929C326}"/>
              </a:ext>
            </a:extLst>
          </p:cNvPr>
          <p:cNvSpPr txBox="1"/>
          <p:nvPr/>
        </p:nvSpPr>
        <p:spPr>
          <a:xfrm>
            <a:off x="8469712" y="4896915"/>
            <a:ext cx="11148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8B8E8D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45.1%</a:t>
            </a:r>
          </a:p>
          <a:p>
            <a:pPr algn="ctr"/>
            <a:r>
              <a:rPr lang="en-US" sz="1600" dirty="0">
                <a:solidFill>
                  <a:srgbClr val="8B8E8D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2015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EC271ED-55E5-DA97-F611-7A752A401150}"/>
              </a:ext>
            </a:extLst>
          </p:cNvPr>
          <p:cNvSpPr/>
          <p:nvPr/>
        </p:nvSpPr>
        <p:spPr>
          <a:xfrm>
            <a:off x="9727439" y="1390091"/>
            <a:ext cx="1315006" cy="7137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E3B7AE-3B29-0C99-8FF4-6F0F39F05C1B}"/>
              </a:ext>
            </a:extLst>
          </p:cNvPr>
          <p:cNvSpPr txBox="1"/>
          <p:nvPr/>
        </p:nvSpPr>
        <p:spPr>
          <a:xfrm>
            <a:off x="9652000" y="1446312"/>
            <a:ext cx="14793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B443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60% GOAL</a:t>
            </a:r>
          </a:p>
          <a:p>
            <a:pPr algn="ctr"/>
            <a:r>
              <a:rPr lang="en-US" sz="1600" dirty="0">
                <a:solidFill>
                  <a:srgbClr val="70B443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2030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BCFEE8-4FBA-2083-E930-54C3B94CDAA7}"/>
              </a:ext>
            </a:extLst>
          </p:cNvPr>
          <p:cNvSpPr/>
          <p:nvPr/>
        </p:nvSpPr>
        <p:spPr>
          <a:xfrm>
            <a:off x="5129091" y="1961086"/>
            <a:ext cx="4204107" cy="1074884"/>
          </a:xfrm>
          <a:prstGeom prst="rect">
            <a:avLst/>
          </a:prstGeom>
          <a:solidFill>
            <a:srgbClr val="327ABD"/>
          </a:solidFill>
          <a:ln>
            <a:noFill/>
          </a:ln>
          <a:effectLst>
            <a:outerShdw blurRad="50800" dist="50800" dir="5400000" algn="ctr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9CBB98-7876-8C50-9790-9FCD69DCDF6F}"/>
              </a:ext>
            </a:extLst>
          </p:cNvPr>
          <p:cNvSpPr txBox="1"/>
          <p:nvPr/>
        </p:nvSpPr>
        <p:spPr>
          <a:xfrm>
            <a:off x="5349465" y="2143605"/>
            <a:ext cx="37410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9.6 percentage point increase in attainment since 2015.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BB46EB0-5E0E-499A-EDDB-CEB037F822B6}"/>
              </a:ext>
            </a:extLst>
          </p:cNvPr>
          <p:cNvSpPr/>
          <p:nvPr/>
        </p:nvSpPr>
        <p:spPr>
          <a:xfrm>
            <a:off x="606350" y="1331701"/>
            <a:ext cx="3848173" cy="3662931"/>
          </a:xfrm>
          <a:prstGeom prst="rect">
            <a:avLst/>
          </a:prstGeom>
          <a:solidFill>
            <a:srgbClr val="001D61"/>
          </a:solidFill>
          <a:ln>
            <a:noFill/>
          </a:ln>
          <a:effectLst>
            <a:outerShdw blurRad="50800" dist="50800" dir="5400000" algn="ctr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35384F-0040-0C3C-557B-DFC3B121FB43}"/>
              </a:ext>
            </a:extLst>
          </p:cNvPr>
          <p:cNvSpPr txBox="1"/>
          <p:nvPr/>
        </p:nvSpPr>
        <p:spPr>
          <a:xfrm>
            <a:off x="900901" y="1800255"/>
            <a:ext cx="331091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Chamber established the 60% by 2030 post-high school educational attainment goal, which was later adopted by the State of Michigan.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C1FEEA-5D5A-3F9B-64D7-152653FE6E34}"/>
              </a:ext>
            </a:extLst>
          </p:cNvPr>
          <p:cNvSpPr/>
          <p:nvPr/>
        </p:nvSpPr>
        <p:spPr>
          <a:xfrm>
            <a:off x="9499600" y="2371910"/>
            <a:ext cx="792480" cy="653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F2CA17-6331-D432-DA08-99E1427E4958}"/>
              </a:ext>
            </a:extLst>
          </p:cNvPr>
          <p:cNvSpPr txBox="1"/>
          <p:nvPr/>
        </p:nvSpPr>
        <p:spPr>
          <a:xfrm>
            <a:off x="9324114" y="2382070"/>
            <a:ext cx="11148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265696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54.7%</a:t>
            </a:r>
          </a:p>
          <a:p>
            <a:pPr algn="ctr"/>
            <a:r>
              <a:rPr lang="en-US" sz="1600" dirty="0">
                <a:solidFill>
                  <a:srgbClr val="265696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41928942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E72AFE35-F779-36BA-2DC6-6111E9AAAFE2}"/>
              </a:ext>
            </a:extLst>
          </p:cNvPr>
          <p:cNvSpPr/>
          <p:nvPr/>
        </p:nvSpPr>
        <p:spPr>
          <a:xfrm>
            <a:off x="7034525" y="1208516"/>
            <a:ext cx="4133031" cy="4234975"/>
          </a:xfrm>
          <a:prstGeom prst="roundRect">
            <a:avLst>
              <a:gd name="adj" fmla="val 7671"/>
            </a:avLst>
          </a:prstGeom>
          <a:solidFill>
            <a:schemeClr val="bg1"/>
          </a:solidFill>
          <a:ln w="38100">
            <a:solidFill>
              <a:srgbClr val="42B8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86632F4-9476-7AC9-2C87-CF6CF1B81732}"/>
              </a:ext>
            </a:extLst>
          </p:cNvPr>
          <p:cNvSpPr/>
          <p:nvPr/>
        </p:nvSpPr>
        <p:spPr>
          <a:xfrm>
            <a:off x="4334005" y="4186998"/>
            <a:ext cx="1723140" cy="720973"/>
          </a:xfrm>
          <a:prstGeom prst="roundRect">
            <a:avLst/>
          </a:prstGeom>
          <a:solidFill>
            <a:srgbClr val="42B8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74DC90-0569-018B-B073-292A8779AD0B}"/>
              </a:ext>
            </a:extLst>
          </p:cNvPr>
          <p:cNvSpPr txBox="1">
            <a:spLocks/>
          </p:cNvSpPr>
          <p:nvPr/>
        </p:nvSpPr>
        <p:spPr>
          <a:xfrm>
            <a:off x="309282" y="-345380"/>
            <a:ext cx="14809035" cy="17778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>
                <a:solidFill>
                  <a:srgbClr val="001D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Closing Equity Gaps in Attainment</a:t>
            </a:r>
          </a:p>
        </p:txBody>
      </p:sp>
      <p:cxnSp>
        <p:nvCxnSpPr>
          <p:cNvPr id="9" name="Elbow Connector 8">
            <a:extLst>
              <a:ext uri="{FF2B5EF4-FFF2-40B4-BE49-F238E27FC236}">
                <a16:creationId xmlns:a16="http://schemas.microsoft.com/office/drawing/2014/main" id="{31267B76-2E62-7752-121F-2B83F9B6A1F6}"/>
              </a:ext>
            </a:extLst>
          </p:cNvPr>
          <p:cNvCxnSpPr>
            <a:cxnSpLocks/>
          </p:cNvCxnSpPr>
          <p:nvPr/>
        </p:nvCxnSpPr>
        <p:spPr>
          <a:xfrm flipV="1">
            <a:off x="5478502" y="3326004"/>
            <a:ext cx="1565393" cy="1221480"/>
          </a:xfrm>
          <a:prstGeom prst="bentConnector3">
            <a:avLst/>
          </a:prstGeom>
          <a:ln w="34925">
            <a:solidFill>
              <a:srgbClr val="42B8E6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graph with numbers and lines&#10;&#10;AI-generated content may be incorrect.">
            <a:extLst>
              <a:ext uri="{FF2B5EF4-FFF2-40B4-BE49-F238E27FC236}">
                <a16:creationId xmlns:a16="http://schemas.microsoft.com/office/drawing/2014/main" id="{B6E9975D-9474-E63A-0E72-2B2F83FE2D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8453" y="1767548"/>
            <a:ext cx="4844845" cy="4096983"/>
          </a:xfrm>
          <a:prstGeom prst="rect">
            <a:avLst/>
          </a:prstGeom>
        </p:spPr>
      </p:pic>
      <p:pic>
        <p:nvPicPr>
          <p:cNvPr id="5" name="Picture 4" descr="A graph of black and white value&#10;&#10;AI-generated content may be incorrect.">
            <a:extLst>
              <a:ext uri="{FF2B5EF4-FFF2-40B4-BE49-F238E27FC236}">
                <a16:creationId xmlns:a16="http://schemas.microsoft.com/office/drawing/2014/main" id="{D2562C84-1AD1-562C-8E5C-7C6C1269D72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356" b="4367"/>
          <a:stretch>
            <a:fillRect/>
          </a:stretch>
        </p:blipFill>
        <p:spPr>
          <a:xfrm>
            <a:off x="7263947" y="1478071"/>
            <a:ext cx="3716525" cy="37327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7902734-BFC6-250A-8136-97109CFF7BD1}"/>
              </a:ext>
            </a:extLst>
          </p:cNvPr>
          <p:cNvSpPr txBox="1"/>
          <p:nvPr/>
        </p:nvSpPr>
        <p:spPr>
          <a:xfrm>
            <a:off x="645459" y="965241"/>
            <a:ext cx="5620870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>
                <a:solidFill>
                  <a:srgbClr val="001D6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REGIONAL ATTAINMENT BY RACE</a:t>
            </a:r>
          </a:p>
          <a:p>
            <a:pPr algn="ctr">
              <a:buNone/>
            </a:pPr>
            <a:r>
              <a:rPr lang="en-US" sz="1400">
                <a:solidFill>
                  <a:schemeClr val="bg2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Associates degree or higher (excluding short-term credentials),</a:t>
            </a:r>
          </a:p>
          <a:p>
            <a:pPr algn="ctr">
              <a:buNone/>
            </a:pPr>
            <a:r>
              <a:rPr lang="en-US" sz="1400">
                <a:solidFill>
                  <a:schemeClr val="bg2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25 and older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0E4811-33CF-39C2-038E-1C8C08679233}"/>
              </a:ext>
            </a:extLst>
          </p:cNvPr>
          <p:cNvSpPr txBox="1"/>
          <p:nvPr/>
        </p:nvSpPr>
        <p:spPr>
          <a:xfrm>
            <a:off x="309282" y="5738282"/>
            <a:ext cx="756036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900" i="1">
                <a:solidFill>
                  <a:srgbClr val="BDBE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Source: U.S. Census Bureau American Community Survey 2024 One-Year Estimates</a:t>
            </a:r>
          </a:p>
        </p:txBody>
      </p:sp>
    </p:spTree>
    <p:extLst>
      <p:ext uri="{BB962C8B-B14F-4D97-AF65-F5344CB8AC3E}">
        <p14:creationId xmlns:p14="http://schemas.microsoft.com/office/powerpoint/2010/main" val="32443636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B6DA792-CA75-8C55-FAEB-C1FE78FBBB6B}"/>
              </a:ext>
            </a:extLst>
          </p:cNvPr>
          <p:cNvGrpSpPr/>
          <p:nvPr/>
        </p:nvGrpSpPr>
        <p:grpSpPr>
          <a:xfrm>
            <a:off x="613000" y="1439032"/>
            <a:ext cx="10965994" cy="3508653"/>
            <a:chOff x="741668" y="2315804"/>
            <a:chExt cx="10965994" cy="3508653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B48BA50-2D60-9447-D9BC-A3F337A6424B}"/>
                </a:ext>
              </a:extLst>
            </p:cNvPr>
            <p:cNvSpPr txBox="1"/>
            <p:nvPr/>
          </p:nvSpPr>
          <p:spPr>
            <a:xfrm>
              <a:off x="741668" y="2469692"/>
              <a:ext cx="3261576" cy="33547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None/>
              </a:pPr>
              <a:r>
                <a:rPr lang="en-US" sz="4400" b="1">
                  <a:solidFill>
                    <a:srgbClr val="F58F35"/>
                  </a:solidFill>
                  <a:effectLst/>
                  <a:latin typeface="Arial Narrow" panose="020B0604020202020204" pitchFamily="34" charset="0"/>
                  <a:cs typeface="Arial Narrow" panose="020B0604020202020204" pitchFamily="34" charset="0"/>
                </a:rPr>
                <a:t>473,800</a:t>
              </a:r>
              <a:r>
                <a:rPr lang="en-US" b="1">
                  <a:solidFill>
                    <a:srgbClr val="F58F35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 </a:t>
              </a:r>
              <a:endParaRPr lang="en-US">
                <a:solidFill>
                  <a:srgbClr val="F58F3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buNone/>
              </a:pPr>
              <a:r>
                <a:rPr lang="en-US" sz="2400">
                  <a:solidFill>
                    <a:srgbClr val="001C5F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Working-age adults in the Region who accrued some college credits but stopped out before earning a credential or degree as of 2024. 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812F2725-841C-FF32-8207-70DE6DFAA384}"/>
                </a:ext>
              </a:extLst>
            </p:cNvPr>
            <p:cNvCxnSpPr>
              <a:cxnSpLocks/>
            </p:cNvCxnSpPr>
            <p:nvPr/>
          </p:nvCxnSpPr>
          <p:spPr>
            <a:xfrm>
              <a:off x="4375917" y="2315804"/>
              <a:ext cx="0" cy="3334449"/>
            </a:xfrm>
            <a:prstGeom prst="line">
              <a:avLst/>
            </a:prstGeom>
            <a:ln w="50800">
              <a:solidFill>
                <a:srgbClr val="F58F3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4F0C663-9DC1-798B-CFFA-7881D39F39E2}"/>
                </a:ext>
              </a:extLst>
            </p:cNvPr>
            <p:cNvSpPr txBox="1"/>
            <p:nvPr/>
          </p:nvSpPr>
          <p:spPr>
            <a:xfrm>
              <a:off x="4902148" y="2468600"/>
              <a:ext cx="2887774" cy="26161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>
                  <a:solidFill>
                    <a:srgbClr val="F58F35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Down 12</a:t>
              </a:r>
              <a:r>
                <a:rPr lang="en-US" sz="4400" b="1" baseline="30000">
                  <a:solidFill>
                    <a:srgbClr val="F58F35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%</a:t>
              </a:r>
              <a:r>
                <a:rPr lang="en-US" sz="4400" b="1">
                  <a:solidFill>
                    <a:srgbClr val="F58F35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 </a:t>
              </a:r>
            </a:p>
            <a:p>
              <a:pPr algn="ctr"/>
              <a:r>
                <a:rPr lang="en-US" sz="2400">
                  <a:solidFill>
                    <a:srgbClr val="001D6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Since 2019, adult degree completions at regional institutions are down 12%. 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DFC3901-0330-4024-7D3B-54F28F55103E}"/>
                </a:ext>
              </a:extLst>
            </p:cNvPr>
            <p:cNvCxnSpPr>
              <a:cxnSpLocks/>
            </p:cNvCxnSpPr>
            <p:nvPr/>
          </p:nvCxnSpPr>
          <p:spPr>
            <a:xfrm>
              <a:off x="8219498" y="2315804"/>
              <a:ext cx="0" cy="3334449"/>
            </a:xfrm>
            <a:prstGeom prst="line">
              <a:avLst/>
            </a:prstGeom>
            <a:ln w="50800">
              <a:solidFill>
                <a:srgbClr val="F58F3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1C55DFD-96FF-CC52-A41F-B076441E3002}"/>
                </a:ext>
              </a:extLst>
            </p:cNvPr>
            <p:cNvSpPr txBox="1"/>
            <p:nvPr/>
          </p:nvSpPr>
          <p:spPr>
            <a:xfrm>
              <a:off x="8602572" y="2469692"/>
              <a:ext cx="3105090" cy="2985433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en-US" sz="4400" b="1">
                  <a:solidFill>
                    <a:srgbClr val="F58F35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282,000</a:t>
              </a:r>
              <a:r>
                <a:rPr lang="en-US" sz="4400" b="1"/>
                <a:t> </a:t>
              </a:r>
              <a:endParaRPr lang="en-US" sz="4400"/>
            </a:p>
            <a:p>
              <a:pPr algn="ctr"/>
              <a:r>
                <a:rPr lang="en-US" sz="2400">
                  <a:solidFill>
                    <a:srgbClr val="001D61"/>
                  </a:solidFill>
                  <a:latin typeface="Arial"/>
                  <a:cs typeface="Arial"/>
                </a:rPr>
                <a:t>Individuals are needed with a skilled credential to meet the 60% by 2030 goal in the Detroit Region. </a:t>
              </a:r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9F049088-0C64-B85E-1432-31A77465CEA4}"/>
              </a:ext>
            </a:extLst>
          </p:cNvPr>
          <p:cNvSpPr txBox="1">
            <a:spLocks/>
          </p:cNvSpPr>
          <p:nvPr/>
        </p:nvSpPr>
        <p:spPr>
          <a:xfrm>
            <a:off x="464968" y="-371337"/>
            <a:ext cx="11375733" cy="17778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001D61"/>
                </a:solidFill>
                <a:latin typeface="Arial"/>
                <a:cs typeface="Arial"/>
              </a:rPr>
              <a:t>Increasing Adult Attainment Is Essential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385AEE-5949-4658-0447-DFC3AB17BF5B}"/>
              </a:ext>
            </a:extLst>
          </p:cNvPr>
          <p:cNvSpPr txBox="1"/>
          <p:nvPr/>
        </p:nvSpPr>
        <p:spPr>
          <a:xfrm>
            <a:off x="612999" y="5451522"/>
            <a:ext cx="1096600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900" i="1">
                <a:solidFill>
                  <a:srgbClr val="BDBE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Source: U.S. Census Bureau American Community Survey 2024 One-Year Estimates, Integrated Postsecondary Education Data System</a:t>
            </a:r>
          </a:p>
        </p:txBody>
      </p:sp>
    </p:spTree>
    <p:extLst>
      <p:ext uri="{BB962C8B-B14F-4D97-AF65-F5344CB8AC3E}">
        <p14:creationId xmlns:p14="http://schemas.microsoft.com/office/powerpoint/2010/main" val="22105024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AAAD794-4665-C2F7-9BF4-E4472748C8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96" y="1853363"/>
            <a:ext cx="6264051" cy="3390494"/>
          </a:xfrm>
          <a:prstGeom prst="rect">
            <a:avLst/>
          </a:prstGeom>
        </p:spPr>
      </p:pic>
      <p:pic>
        <p:nvPicPr>
          <p:cNvPr id="25" name="Picture 2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2C85A31-2666-C792-B303-1ACBD52345D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0596"/>
          <a:stretch>
            <a:fillRect/>
          </a:stretch>
        </p:blipFill>
        <p:spPr>
          <a:xfrm>
            <a:off x="5881053" y="1782168"/>
            <a:ext cx="6264051" cy="269522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8398582-142A-D91A-FB68-74FAC576D39D}"/>
              </a:ext>
            </a:extLst>
          </p:cNvPr>
          <p:cNvSpPr txBox="1"/>
          <p:nvPr/>
        </p:nvSpPr>
        <p:spPr>
          <a:xfrm>
            <a:off x="714497" y="1967293"/>
            <a:ext cx="49288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001D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ADVANCED DEGREE</a:t>
            </a:r>
          </a:p>
          <a:p>
            <a:pPr algn="ctr"/>
            <a:r>
              <a:rPr lang="en-US" sz="2000" i="1">
                <a:solidFill>
                  <a:srgbClr val="8B8E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4A92713-CF47-510E-3C55-FCD7921FB03E}"/>
              </a:ext>
            </a:extLst>
          </p:cNvPr>
          <p:cNvSpPr txBox="1"/>
          <p:nvPr/>
        </p:nvSpPr>
        <p:spPr>
          <a:xfrm>
            <a:off x="6548654" y="1967293"/>
            <a:ext cx="49288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001D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BACHELOR’S DEGREE OR HIGHER</a:t>
            </a:r>
          </a:p>
          <a:p>
            <a:pPr algn="ctr"/>
            <a:r>
              <a:rPr lang="en-US" sz="2000" i="1">
                <a:solidFill>
                  <a:srgbClr val="8B8E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51A763C-9FF1-ADBE-E148-918286832111}"/>
              </a:ext>
            </a:extLst>
          </p:cNvPr>
          <p:cNvSpPr txBox="1">
            <a:spLocks/>
          </p:cNvSpPr>
          <p:nvPr/>
        </p:nvSpPr>
        <p:spPr>
          <a:xfrm>
            <a:off x="340965" y="-104882"/>
            <a:ext cx="10828094" cy="18261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>
                <a:solidFill>
                  <a:srgbClr val="001D61"/>
                </a:solidFill>
                <a:latin typeface="Arial"/>
                <a:cs typeface="Arial"/>
              </a:rPr>
              <a:t>Role Immigrants Can Play in Reaching the Goal in Michigan</a:t>
            </a:r>
            <a:endParaRPr lang="en-US" sz="4000" b="1">
              <a:solidFill>
                <a:srgbClr val="001D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78632B-A11C-2A2C-7F8E-A88E37AD1E51}"/>
              </a:ext>
            </a:extLst>
          </p:cNvPr>
          <p:cNvSpPr txBox="1"/>
          <p:nvPr/>
        </p:nvSpPr>
        <p:spPr>
          <a:xfrm>
            <a:off x="612999" y="5451522"/>
            <a:ext cx="1096600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900" i="1">
                <a:solidFill>
                  <a:srgbClr val="BDBE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Source: American Immigrant Council Map the Impact: Michigan 2024</a:t>
            </a:r>
          </a:p>
        </p:txBody>
      </p:sp>
    </p:spTree>
    <p:extLst>
      <p:ext uri="{BB962C8B-B14F-4D97-AF65-F5344CB8AC3E}">
        <p14:creationId xmlns:p14="http://schemas.microsoft.com/office/powerpoint/2010/main" val="837760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93A4500-2BD8-4762-94EB-77FE57210DD0}"/>
              </a:ext>
            </a:extLst>
          </p:cNvPr>
          <p:cNvSpPr txBox="1"/>
          <p:nvPr/>
        </p:nvSpPr>
        <p:spPr>
          <a:xfrm>
            <a:off x="814973" y="5475136"/>
            <a:ext cx="346892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i="1">
                <a:solidFill>
                  <a:schemeClr val="bg1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Source: Michigan Education Data Center</a:t>
            </a:r>
            <a:endParaRPr lang="en-US" sz="900">
              <a:solidFill>
                <a:schemeClr val="bg1">
                  <a:lumMod val="7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6E6C7E-1E94-02E5-02C6-E2CDA57F029A}"/>
              </a:ext>
            </a:extLst>
          </p:cNvPr>
          <p:cNvSpPr txBox="1">
            <a:spLocks/>
          </p:cNvSpPr>
          <p:nvPr/>
        </p:nvSpPr>
        <p:spPr>
          <a:xfrm>
            <a:off x="324813" y="206834"/>
            <a:ext cx="10980496" cy="17778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kern="100">
                <a:solidFill>
                  <a:srgbClr val="001D61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Nearly Two-Thirds of Students Do Not Earn a College Degree</a:t>
            </a:r>
            <a:br>
              <a:rPr lang="en-US" sz="4000" kern="100">
                <a:solidFill>
                  <a:srgbClr val="001D61"/>
                </a:solidFill>
                <a:latin typeface="Aptos" panose="020B00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</a:br>
            <a:endParaRPr lang="en-US" sz="4000">
              <a:solidFill>
                <a:srgbClr val="001D61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746BF63-1551-9724-57C0-8B1D6B983B3F}"/>
              </a:ext>
            </a:extLst>
          </p:cNvPr>
          <p:cNvGrpSpPr/>
          <p:nvPr/>
        </p:nvGrpSpPr>
        <p:grpSpPr>
          <a:xfrm>
            <a:off x="668645" y="1560194"/>
            <a:ext cx="10854709" cy="3914942"/>
            <a:chOff x="668645" y="1560194"/>
            <a:chExt cx="10854709" cy="391494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6B81F04-FD14-E737-48AA-C87C41C06328}"/>
                </a:ext>
              </a:extLst>
            </p:cNvPr>
            <p:cNvSpPr/>
            <p:nvPr/>
          </p:nvSpPr>
          <p:spPr>
            <a:xfrm>
              <a:off x="814973" y="5219700"/>
              <a:ext cx="7363827" cy="2554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 descr="A diagram of a group of people&#10;&#10;AI-generated content may be incorrect.">
              <a:extLst>
                <a:ext uri="{FF2B5EF4-FFF2-40B4-BE49-F238E27FC236}">
                  <a16:creationId xmlns:a16="http://schemas.microsoft.com/office/drawing/2014/main" id="{580097EC-77AD-3E66-2E44-A6ADA3355C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b="685"/>
            <a:stretch>
              <a:fillRect/>
            </a:stretch>
          </p:blipFill>
          <p:spPr>
            <a:xfrm>
              <a:off x="668645" y="1560194"/>
              <a:ext cx="10854709" cy="3888106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DF456CA-8DC7-7D2B-7942-8803E901605B}"/>
                </a:ext>
              </a:extLst>
            </p:cNvPr>
            <p:cNvSpPr/>
            <p:nvPr/>
          </p:nvSpPr>
          <p:spPr>
            <a:xfrm>
              <a:off x="2672862" y="4577862"/>
              <a:ext cx="70338" cy="9964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F085D82-5ADB-11C7-0480-639B6464FCAB}"/>
                </a:ext>
              </a:extLst>
            </p:cNvPr>
            <p:cNvSpPr/>
            <p:nvPr/>
          </p:nvSpPr>
          <p:spPr>
            <a:xfrm>
              <a:off x="4888523" y="4865077"/>
              <a:ext cx="76200" cy="10550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6371BF8-FB6E-49DE-AF58-72C9C1197182}"/>
                </a:ext>
              </a:extLst>
            </p:cNvPr>
            <p:cNvSpPr/>
            <p:nvPr/>
          </p:nvSpPr>
          <p:spPr>
            <a:xfrm>
              <a:off x="10427677" y="5146431"/>
              <a:ext cx="87923" cy="12895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94CA45E6-085C-0F83-386C-A11C7D7A92FE}"/>
              </a:ext>
            </a:extLst>
          </p:cNvPr>
          <p:cNvSpPr/>
          <p:nvPr/>
        </p:nvSpPr>
        <p:spPr>
          <a:xfrm>
            <a:off x="713373" y="4361043"/>
            <a:ext cx="2106027" cy="4913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AA79E5-B690-D13F-DEF9-1818F847F150}"/>
              </a:ext>
            </a:extLst>
          </p:cNvPr>
          <p:cNvSpPr txBox="1"/>
          <p:nvPr/>
        </p:nvSpPr>
        <p:spPr>
          <a:xfrm>
            <a:off x="388313" y="4386443"/>
            <a:ext cx="26394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rgbClr val="001D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ninth graders in 2014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EA8794D-6A0C-7B43-35BC-7B79B5F0756B}"/>
              </a:ext>
            </a:extLst>
          </p:cNvPr>
          <p:cNvSpPr/>
          <p:nvPr/>
        </p:nvSpPr>
        <p:spPr>
          <a:xfrm>
            <a:off x="3479800" y="4435749"/>
            <a:ext cx="2272059" cy="4913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078361-0A00-44C8-A364-E7DC4BAA9DE0}"/>
              </a:ext>
            </a:extLst>
          </p:cNvPr>
          <p:cNvSpPr txBox="1"/>
          <p:nvPr/>
        </p:nvSpPr>
        <p:spPr>
          <a:xfrm>
            <a:off x="3435072" y="4386443"/>
            <a:ext cx="23167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rgbClr val="001D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graduated high school in 2018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5F189BA-98F1-0253-26DD-3E57D42AA542}"/>
              </a:ext>
            </a:extLst>
          </p:cNvPr>
          <p:cNvSpPr/>
          <p:nvPr/>
        </p:nvSpPr>
        <p:spPr>
          <a:xfrm>
            <a:off x="6355882" y="4435749"/>
            <a:ext cx="2272059" cy="10350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BADC286-0F4C-F949-681B-705DC7D2CBD4}"/>
              </a:ext>
            </a:extLst>
          </p:cNvPr>
          <p:cNvSpPr txBox="1"/>
          <p:nvPr/>
        </p:nvSpPr>
        <p:spPr>
          <a:xfrm>
            <a:off x="6333519" y="4391328"/>
            <a:ext cx="23167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rgbClr val="001D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enrolled in college within 12 months of high school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66AE448-8BA9-8631-5C2B-386AEDE380E1}"/>
              </a:ext>
            </a:extLst>
          </p:cNvPr>
          <p:cNvSpPr/>
          <p:nvPr/>
        </p:nvSpPr>
        <p:spPr>
          <a:xfrm>
            <a:off x="9194800" y="4386443"/>
            <a:ext cx="2110509" cy="8889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566A98F-3B62-4649-E10C-FEC7CE8477FB}"/>
              </a:ext>
            </a:extLst>
          </p:cNvPr>
          <p:cNvSpPr txBox="1"/>
          <p:nvPr/>
        </p:nvSpPr>
        <p:spPr>
          <a:xfrm>
            <a:off x="9058065" y="4364711"/>
            <a:ext cx="23167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rgbClr val="001D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earned a degree or credential within six years.</a:t>
            </a:r>
          </a:p>
        </p:txBody>
      </p:sp>
    </p:spTree>
    <p:extLst>
      <p:ext uri="{BB962C8B-B14F-4D97-AF65-F5344CB8AC3E}">
        <p14:creationId xmlns:p14="http://schemas.microsoft.com/office/powerpoint/2010/main" val="32430261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7D308-A930-0155-BC3F-D8A0EEC8C1F9}"/>
              </a:ext>
            </a:extLst>
          </p:cNvPr>
          <p:cNvSpPr txBox="1">
            <a:spLocks/>
          </p:cNvSpPr>
          <p:nvPr/>
        </p:nvSpPr>
        <p:spPr>
          <a:xfrm>
            <a:off x="342278" y="-65591"/>
            <a:ext cx="11365040" cy="17778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>
                <a:solidFill>
                  <a:srgbClr val="001E5B"/>
                </a:solidFill>
                <a:latin typeface="Arial"/>
                <a:cs typeface="Arial"/>
              </a:rPr>
              <a:t>Fewer High School Graduates Are Enrolling </a:t>
            </a:r>
          </a:p>
          <a:p>
            <a:r>
              <a:rPr lang="en-US" sz="4000" b="1">
                <a:solidFill>
                  <a:srgbClr val="001E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College </a:t>
            </a:r>
            <a:endParaRPr lang="en-US" sz="4000">
              <a:solidFill>
                <a:srgbClr val="001E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735CB8-3BAE-6838-9C17-1988C6A6FC1C}"/>
              </a:ext>
            </a:extLst>
          </p:cNvPr>
          <p:cNvSpPr txBox="1"/>
          <p:nvPr/>
        </p:nvSpPr>
        <p:spPr>
          <a:xfrm>
            <a:off x="-94530" y="1175326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>
                <a:solidFill>
                  <a:srgbClr val="00006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POST-HIGH SCHOOL ENROLLMENT</a:t>
            </a:r>
          </a:p>
          <a:p>
            <a:pPr algn="ctr">
              <a:buNone/>
            </a:pPr>
            <a:r>
              <a:rPr lang="en-US" sz="1400" i="1">
                <a:solidFill>
                  <a:srgbClr val="8B8E8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Percentage of Students Enrolled Within 12 Months of High School Graduation</a:t>
            </a:r>
            <a:endParaRPr lang="en-US" sz="1400">
              <a:solidFill>
                <a:srgbClr val="8B8E8D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graph of a high school graduation year&#10;&#10;AI-generated content may be incorrect.">
            <a:extLst>
              <a:ext uri="{FF2B5EF4-FFF2-40B4-BE49-F238E27FC236}">
                <a16:creationId xmlns:a16="http://schemas.microsoft.com/office/drawing/2014/main" id="{4C2F0D22-9377-66BC-9FB4-2A4B2B912CA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357"/>
          <a:stretch>
            <a:fillRect/>
          </a:stretch>
        </p:blipFill>
        <p:spPr>
          <a:xfrm>
            <a:off x="805155" y="2320286"/>
            <a:ext cx="5703004" cy="35010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8532499-8325-BAD8-6444-72FDA37BAFC4}"/>
              </a:ext>
            </a:extLst>
          </p:cNvPr>
          <p:cNvSpPr txBox="1"/>
          <p:nvPr/>
        </p:nvSpPr>
        <p:spPr>
          <a:xfrm>
            <a:off x="246037" y="5531637"/>
            <a:ext cx="19876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900" i="1">
                <a:solidFill>
                  <a:srgbClr val="8B8E8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Source: Source: Michigan </a:t>
            </a:r>
            <a:endParaRPr lang="en-US" sz="900">
              <a:solidFill>
                <a:srgbClr val="8B8E8D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US" sz="900" i="1">
                <a:solidFill>
                  <a:srgbClr val="8B8E8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Education Data Center </a:t>
            </a:r>
            <a:endParaRPr lang="en-US" sz="900">
              <a:solidFill>
                <a:srgbClr val="8B8E8D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A graph of a high school graduation year&#10;&#10;AI-generated content may be incorrect.">
            <a:extLst>
              <a:ext uri="{FF2B5EF4-FFF2-40B4-BE49-F238E27FC236}">
                <a16:creationId xmlns:a16="http://schemas.microsoft.com/office/drawing/2014/main" id="{A765DCBB-DD89-0A08-7B0B-FFE4594D38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885" t="5163" r="56746" b="88206"/>
          <a:stretch>
            <a:fillRect/>
          </a:stretch>
        </p:blipFill>
        <p:spPr>
          <a:xfrm>
            <a:off x="358031" y="3026247"/>
            <a:ext cx="1116530" cy="369332"/>
          </a:xfrm>
          <a:prstGeom prst="rect">
            <a:avLst/>
          </a:prstGeom>
        </p:spPr>
      </p:pic>
      <p:pic>
        <p:nvPicPr>
          <p:cNvPr id="13" name="Picture 12" descr="A graph of a high school graduation year&#10;&#10;AI-generated content may be incorrect.">
            <a:extLst>
              <a:ext uri="{FF2B5EF4-FFF2-40B4-BE49-F238E27FC236}">
                <a16:creationId xmlns:a16="http://schemas.microsoft.com/office/drawing/2014/main" id="{E14FE231-8950-203B-99AB-A03B8FF7F1F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2692" t="4984" r="42939" b="88385"/>
          <a:stretch>
            <a:fillRect/>
          </a:stretch>
        </p:blipFill>
        <p:spPr>
          <a:xfrm>
            <a:off x="338781" y="3382382"/>
            <a:ext cx="1116530" cy="369332"/>
          </a:xfrm>
          <a:prstGeom prst="rect">
            <a:avLst/>
          </a:prstGeom>
        </p:spPr>
      </p:pic>
      <p:pic>
        <p:nvPicPr>
          <p:cNvPr id="15" name="Picture 14" descr="A graph of a high school graduation year&#10;&#10;AI-generated content may be incorrect.">
            <a:extLst>
              <a:ext uri="{FF2B5EF4-FFF2-40B4-BE49-F238E27FC236}">
                <a16:creationId xmlns:a16="http://schemas.microsoft.com/office/drawing/2014/main" id="{0D687040-BFF1-6FBD-43EA-40CC518026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6058" t="4784" r="25361" b="89316"/>
          <a:stretch>
            <a:fillRect/>
          </a:stretch>
        </p:blipFill>
        <p:spPr>
          <a:xfrm>
            <a:off x="300280" y="3728891"/>
            <a:ext cx="1443789" cy="328576"/>
          </a:xfrm>
          <a:prstGeom prst="rect">
            <a:avLst/>
          </a:prstGeom>
        </p:spPr>
      </p:pic>
      <p:pic>
        <p:nvPicPr>
          <p:cNvPr id="18" name="Picture 17" descr="A graph of a high school graduation year&#10;&#10;AI-generated content may be incorrect.">
            <a:extLst>
              <a:ext uri="{FF2B5EF4-FFF2-40B4-BE49-F238E27FC236}">
                <a16:creationId xmlns:a16="http://schemas.microsoft.com/office/drawing/2014/main" id="{CB64D132-37B7-B724-9DB0-66D05AD57E6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734" t="11975" r="13439" b="4865"/>
          <a:stretch>
            <a:fillRect/>
          </a:stretch>
        </p:blipFill>
        <p:spPr>
          <a:xfrm>
            <a:off x="5909068" y="2187705"/>
            <a:ext cx="4410120" cy="342186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EE64D84-BE42-9B8D-19EA-5652C1D3C2C4}"/>
              </a:ext>
            </a:extLst>
          </p:cNvPr>
          <p:cNvGrpSpPr/>
          <p:nvPr/>
        </p:nvGrpSpPr>
        <p:grpSpPr>
          <a:xfrm>
            <a:off x="1172072" y="1831772"/>
            <a:ext cx="9779127" cy="388582"/>
            <a:chOff x="1239866" y="2087265"/>
            <a:chExt cx="9779127" cy="38858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17F9038-913C-9485-CCAC-41CDEAA87184}"/>
                </a:ext>
              </a:extLst>
            </p:cNvPr>
            <p:cNvSpPr txBox="1"/>
            <p:nvPr/>
          </p:nvSpPr>
          <p:spPr>
            <a:xfrm>
              <a:off x="1239866" y="2087265"/>
              <a:ext cx="51816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None/>
              </a:pPr>
              <a:r>
                <a:rPr lang="en-US">
                  <a:solidFill>
                    <a:srgbClr val="327ABD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DETROIT REGION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3A0C6D0-15C3-720B-27D9-BEB681647E94}"/>
                </a:ext>
              </a:extLst>
            </p:cNvPr>
            <p:cNvSpPr txBox="1"/>
            <p:nvPr/>
          </p:nvSpPr>
          <p:spPr>
            <a:xfrm>
              <a:off x="5976862" y="2106515"/>
              <a:ext cx="504213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None/>
              </a:pPr>
              <a:r>
                <a:rPr lang="en-US">
                  <a:solidFill>
                    <a:srgbClr val="FF83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CITY OF DETROIT</a:t>
              </a:r>
            </a:p>
          </p:txBody>
        </p:sp>
      </p:grpSp>
      <p:pic>
        <p:nvPicPr>
          <p:cNvPr id="19" name="Picture 18" descr="A graph of a high school graduation year&#10;&#10;AI-generated content may be incorrect.">
            <a:extLst>
              <a:ext uri="{FF2B5EF4-FFF2-40B4-BE49-F238E27FC236}">
                <a16:creationId xmlns:a16="http://schemas.microsoft.com/office/drawing/2014/main" id="{3351BEEA-D808-4C9D-6DF7-3D7425D359F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897" t="4886" r="56820" b="88956"/>
          <a:stretch>
            <a:fillRect/>
          </a:stretch>
        </p:blipFill>
        <p:spPr>
          <a:xfrm>
            <a:off x="10393393" y="3043992"/>
            <a:ext cx="1195006" cy="369332"/>
          </a:xfrm>
          <a:prstGeom prst="rect">
            <a:avLst/>
          </a:prstGeom>
        </p:spPr>
      </p:pic>
      <p:pic>
        <p:nvPicPr>
          <p:cNvPr id="20" name="Picture 19" descr="A graph of a high school graduation year&#10;&#10;AI-generated content may be incorrect.">
            <a:extLst>
              <a:ext uri="{FF2B5EF4-FFF2-40B4-BE49-F238E27FC236}">
                <a16:creationId xmlns:a16="http://schemas.microsoft.com/office/drawing/2014/main" id="{44BC7CEB-6406-EEC2-14BD-923D720C036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3017" t="5745" r="42700" b="88097"/>
          <a:stretch>
            <a:fillRect/>
          </a:stretch>
        </p:blipFill>
        <p:spPr>
          <a:xfrm>
            <a:off x="10406645" y="3507817"/>
            <a:ext cx="1195006" cy="369332"/>
          </a:xfrm>
          <a:prstGeom prst="rect">
            <a:avLst/>
          </a:prstGeom>
        </p:spPr>
      </p:pic>
      <p:pic>
        <p:nvPicPr>
          <p:cNvPr id="21" name="Picture 20" descr="A graph of a high school graduation year&#10;&#10;AI-generated content may be incorrect.">
            <a:extLst>
              <a:ext uri="{FF2B5EF4-FFF2-40B4-BE49-F238E27FC236}">
                <a16:creationId xmlns:a16="http://schemas.microsoft.com/office/drawing/2014/main" id="{3824316B-3D48-4066-F11D-BD7AD746F73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272" t="4322" r="23897" b="89520"/>
          <a:stretch>
            <a:fillRect/>
          </a:stretch>
        </p:blipFill>
        <p:spPr>
          <a:xfrm>
            <a:off x="10446400" y="3852374"/>
            <a:ext cx="1575495" cy="36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4386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C4484-109F-FA22-BD9B-56F2B8282483}"/>
              </a:ext>
            </a:extLst>
          </p:cNvPr>
          <p:cNvSpPr txBox="1">
            <a:spLocks/>
          </p:cNvSpPr>
          <p:nvPr/>
        </p:nvSpPr>
        <p:spPr>
          <a:xfrm>
            <a:off x="292101" y="-84906"/>
            <a:ext cx="11696700" cy="17778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rgbClr val="001D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Mixed Outcomes in Graduation Rates at </a:t>
            </a:r>
            <a:endParaRPr lang="en-US">
              <a:solidFill>
                <a:srgbClr val="001D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>
                <a:solidFill>
                  <a:srgbClr val="001D61"/>
                </a:solidFill>
                <a:latin typeface="Arial"/>
                <a:cs typeface="Arial"/>
              </a:rPr>
              <a:t>Two- and Four-Year Schools</a:t>
            </a:r>
            <a:endParaRPr lang="en-US">
              <a:solidFill>
                <a:srgbClr val="001D61"/>
              </a:solidFill>
              <a:latin typeface="Arial"/>
              <a:cs typeface="Arial"/>
            </a:endParaRPr>
          </a:p>
        </p:txBody>
      </p:sp>
      <p:pic>
        <p:nvPicPr>
          <p:cNvPr id="7" name="Picture 6" descr="A graph of a high school graduation year&#10;&#10;AI-generated content may be incorrect.">
            <a:extLst>
              <a:ext uri="{FF2B5EF4-FFF2-40B4-BE49-F238E27FC236}">
                <a16:creationId xmlns:a16="http://schemas.microsoft.com/office/drawing/2014/main" id="{805553C9-A0DA-B90C-1B9B-0A909D70C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444" y="1756831"/>
            <a:ext cx="5740400" cy="4114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6EF9303-8DF2-012C-3239-B95DD531D0C3}"/>
              </a:ext>
            </a:extLst>
          </p:cNvPr>
          <p:cNvSpPr txBox="1"/>
          <p:nvPr/>
        </p:nvSpPr>
        <p:spPr>
          <a:xfrm>
            <a:off x="803882" y="2108043"/>
            <a:ext cx="5181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>
                <a:solidFill>
                  <a:srgbClr val="327AB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DETROIT REGION</a:t>
            </a:r>
          </a:p>
        </p:txBody>
      </p:sp>
      <p:pic>
        <p:nvPicPr>
          <p:cNvPr id="4" name="Picture 3" descr="A graph of a high school graduation year&#10;&#10;AI-generated content may be incorrect.">
            <a:extLst>
              <a:ext uri="{FF2B5EF4-FFF2-40B4-BE49-F238E27FC236}">
                <a16:creationId xmlns:a16="http://schemas.microsoft.com/office/drawing/2014/main" id="{3FD774F4-2A2C-B3FC-A524-6B75E5671CA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742" b="8139"/>
          <a:stretch>
            <a:fillRect/>
          </a:stretch>
        </p:blipFill>
        <p:spPr>
          <a:xfrm>
            <a:off x="6089273" y="1756831"/>
            <a:ext cx="5468141" cy="377987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7E94791-FD41-96D8-0AB7-80D9B9E080DD}"/>
              </a:ext>
            </a:extLst>
          </p:cNvPr>
          <p:cNvSpPr txBox="1"/>
          <p:nvPr/>
        </p:nvSpPr>
        <p:spPr>
          <a:xfrm>
            <a:off x="6214823" y="2108043"/>
            <a:ext cx="54154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>
                <a:solidFill>
                  <a:srgbClr val="FF83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CITY OF DETROIT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F4FCE7-C04B-03B8-E59B-2CA2F944F8F1}"/>
              </a:ext>
            </a:extLst>
          </p:cNvPr>
          <p:cNvSpPr txBox="1"/>
          <p:nvPr/>
        </p:nvSpPr>
        <p:spPr>
          <a:xfrm>
            <a:off x="743922" y="5671615"/>
            <a:ext cx="609858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900" i="1">
                <a:solidFill>
                  <a:srgbClr val="8B8E8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Source: Michigan Education Data Center </a:t>
            </a:r>
            <a:endParaRPr lang="en-US" sz="900">
              <a:solidFill>
                <a:srgbClr val="8B8E8D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8519F0-7872-B751-1724-C396F8AC54CD}"/>
              </a:ext>
            </a:extLst>
          </p:cNvPr>
          <p:cNvSpPr txBox="1"/>
          <p:nvPr/>
        </p:nvSpPr>
        <p:spPr>
          <a:xfrm>
            <a:off x="3068849" y="1519107"/>
            <a:ext cx="60937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>
                <a:solidFill>
                  <a:srgbClr val="00006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POST-HIGH SCHOOL GRADUATION RATES</a:t>
            </a:r>
          </a:p>
          <a:p>
            <a:pPr algn="ctr">
              <a:buNone/>
            </a:pPr>
            <a:r>
              <a:rPr lang="en-US" sz="1400" i="1">
                <a:solidFill>
                  <a:srgbClr val="8B8E8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Six Years From Initial Enrollment </a:t>
            </a:r>
            <a:endParaRPr lang="en-US" sz="1400">
              <a:solidFill>
                <a:srgbClr val="8B8E8D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1246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72805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9C4F9E8-F055-BC04-7914-DD63F72993EB}"/>
              </a:ext>
            </a:extLst>
          </p:cNvPr>
          <p:cNvSpPr/>
          <p:nvPr/>
        </p:nvSpPr>
        <p:spPr>
          <a:xfrm>
            <a:off x="154006" y="-216816"/>
            <a:ext cx="3981120" cy="220682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A red and blue logo&#10;&#10;AI-generated content may be incorrect.">
            <a:extLst>
              <a:ext uri="{FF2B5EF4-FFF2-40B4-BE49-F238E27FC236}">
                <a16:creationId xmlns:a16="http://schemas.microsoft.com/office/drawing/2014/main" id="{88EB831D-F8AD-B49A-DA26-F43F35C135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970" y="211326"/>
            <a:ext cx="3327207" cy="11437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771A2E-822F-2C40-19F1-F1C30F3C58CA}"/>
              </a:ext>
            </a:extLst>
          </p:cNvPr>
          <p:cNvSpPr txBox="1">
            <a:spLocks/>
          </p:cNvSpPr>
          <p:nvPr/>
        </p:nvSpPr>
        <p:spPr>
          <a:xfrm>
            <a:off x="4272197" y="221658"/>
            <a:ext cx="7316177" cy="17778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rgbClr val="001E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Students Graduating at Rates Exceeding Their City Peers </a:t>
            </a:r>
            <a:endParaRPr lang="en-US">
              <a:solidFill>
                <a:srgbClr val="001E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BFC785-FEB9-EBAC-4F68-CAEDA463D527}"/>
              </a:ext>
            </a:extLst>
          </p:cNvPr>
          <p:cNvSpPr txBox="1"/>
          <p:nvPr/>
        </p:nvSpPr>
        <p:spPr>
          <a:xfrm>
            <a:off x="9831859" y="4604614"/>
            <a:ext cx="1756515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900" i="1">
                <a:solidFill>
                  <a:srgbClr val="BDBE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Detroit Regional Chamber analysis of Detroit Promise data</a:t>
            </a:r>
            <a:endParaRPr lang="en-US" sz="900">
              <a:solidFill>
                <a:srgbClr val="BDBE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 descr="A close-up of a graph&#10;&#10;AI-generated content may be incorrect.">
            <a:extLst>
              <a:ext uri="{FF2B5EF4-FFF2-40B4-BE49-F238E27FC236}">
                <a16:creationId xmlns:a16="http://schemas.microsoft.com/office/drawing/2014/main" id="{1D827BD8-AF60-E985-88A2-75433C4104C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979" t="6449" r="7929" b="7050"/>
          <a:stretch>
            <a:fillRect/>
          </a:stretch>
        </p:blipFill>
        <p:spPr>
          <a:xfrm>
            <a:off x="1261501" y="2557207"/>
            <a:ext cx="3912707" cy="1619604"/>
          </a:xfrm>
          <a:prstGeom prst="rect">
            <a:avLst/>
          </a:prstGeom>
        </p:spPr>
      </p:pic>
      <p:pic>
        <p:nvPicPr>
          <p:cNvPr id="14" name="Picture 13" descr="A close-up of a couple of words&#10;&#10;AI-generated content may be incorrect.">
            <a:extLst>
              <a:ext uri="{FF2B5EF4-FFF2-40B4-BE49-F238E27FC236}">
                <a16:creationId xmlns:a16="http://schemas.microsoft.com/office/drawing/2014/main" id="{9BF7B7C0-5CCA-09DD-069C-ADFD1D84343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rcRect l="8415" t="7229" r="9330" b="10920"/>
          <a:stretch>
            <a:fillRect/>
          </a:stretch>
        </p:blipFill>
        <p:spPr>
          <a:xfrm>
            <a:off x="7036687" y="2498350"/>
            <a:ext cx="3912707" cy="1383971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5EF47B86-C796-F5A8-9DB3-CCDAB80CEA10}"/>
              </a:ext>
            </a:extLst>
          </p:cNvPr>
          <p:cNvSpPr/>
          <p:nvPr/>
        </p:nvSpPr>
        <p:spPr>
          <a:xfrm>
            <a:off x="655174" y="4273367"/>
            <a:ext cx="9176685" cy="1542818"/>
          </a:xfrm>
          <a:prstGeom prst="rect">
            <a:avLst/>
          </a:prstGeom>
          <a:solidFill>
            <a:srgbClr val="001D61"/>
          </a:solidFill>
          <a:ln>
            <a:noFill/>
          </a:ln>
          <a:effectLst>
            <a:outerShdw blurRad="50800" dist="50800" dir="5400000" algn="ctr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1D6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89A6821-4F9A-6197-CBF3-91A0EF43DF4E}"/>
              </a:ext>
            </a:extLst>
          </p:cNvPr>
          <p:cNvSpPr txBox="1"/>
          <p:nvPr/>
        </p:nvSpPr>
        <p:spPr>
          <a:xfrm>
            <a:off x="1071988" y="4439947"/>
            <a:ext cx="84317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graduation rate for Black Detroit Promise students from four-year institutions is seven percentage points higher than the national graduation rate for Black students. 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9CC958-B3BE-3DC3-CC5B-CE644719B925}"/>
              </a:ext>
            </a:extLst>
          </p:cNvPr>
          <p:cNvSpPr txBox="1"/>
          <p:nvPr/>
        </p:nvSpPr>
        <p:spPr>
          <a:xfrm>
            <a:off x="1567588" y="2138553"/>
            <a:ext cx="2993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1D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FOUR-YEAR ENROLLEES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C9E907-E10C-7A15-2EC0-2756DB390072}"/>
              </a:ext>
            </a:extLst>
          </p:cNvPr>
          <p:cNvSpPr txBox="1"/>
          <p:nvPr/>
        </p:nvSpPr>
        <p:spPr>
          <a:xfrm>
            <a:off x="7650970" y="2018633"/>
            <a:ext cx="2877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1D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TWO-YEAR ENROLLEES</a:t>
            </a:r>
          </a:p>
        </p:txBody>
      </p:sp>
    </p:spTree>
    <p:extLst>
      <p:ext uri="{BB962C8B-B14F-4D97-AF65-F5344CB8AC3E}">
        <p14:creationId xmlns:p14="http://schemas.microsoft.com/office/powerpoint/2010/main" val="20064972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41C7A-9034-466D-9DD0-E1888F4C1A7C}"/>
              </a:ext>
            </a:extLst>
          </p:cNvPr>
          <p:cNvSpPr txBox="1">
            <a:spLocks/>
          </p:cNvSpPr>
          <p:nvPr/>
        </p:nvSpPr>
        <p:spPr>
          <a:xfrm>
            <a:off x="4261784" y="224850"/>
            <a:ext cx="7940209" cy="17778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rgbClr val="001D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Concerns Overshadow </a:t>
            </a:r>
            <a:endParaRPr lang="en-US">
              <a:solidFill>
                <a:srgbClr val="001D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>
                <a:solidFill>
                  <a:srgbClr val="001D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Perceived Value of Degrees </a:t>
            </a:r>
            <a:endParaRPr lang="en-US">
              <a:solidFill>
                <a:srgbClr val="001D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FABFD2E-3D38-C5E4-05C4-34CFA108A54A}"/>
              </a:ext>
            </a:extLst>
          </p:cNvPr>
          <p:cNvSpPr/>
          <p:nvPr/>
        </p:nvSpPr>
        <p:spPr>
          <a:xfrm>
            <a:off x="154006" y="-216816"/>
            <a:ext cx="3981120" cy="220682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7767B6-F61E-6188-8324-04B39F12663A}"/>
              </a:ext>
            </a:extLst>
          </p:cNvPr>
          <p:cNvSpPr txBox="1"/>
          <p:nvPr/>
        </p:nvSpPr>
        <p:spPr>
          <a:xfrm>
            <a:off x="631732" y="2537644"/>
            <a:ext cx="3344650" cy="261610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buNone/>
            </a:pPr>
            <a:r>
              <a:rPr lang="en-US" sz="4400" b="1">
                <a:solidFill>
                  <a:srgbClr val="42B8E6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71</a:t>
            </a:r>
            <a:r>
              <a:rPr lang="en-US" sz="4400" b="1" baseline="30000">
                <a:solidFill>
                  <a:srgbClr val="42B8E6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%</a:t>
            </a:r>
            <a:endParaRPr lang="en-US" baseline="30000">
              <a:solidFill>
                <a:srgbClr val="42B8E6"/>
              </a:solidFill>
            </a:endParaRPr>
          </a:p>
          <a:p>
            <a:pPr algn="ctr"/>
            <a:r>
              <a:rPr lang="en-US" sz="2400">
                <a:solidFill>
                  <a:srgbClr val="001D61"/>
                </a:solidFill>
                <a:latin typeface="Arial"/>
                <a:cs typeface="Arial"/>
              </a:rPr>
              <a:t>of parents of high school students say their children are interested in attending a four-year college.</a:t>
            </a:r>
            <a:endParaRPr lang="en-US" sz="2400">
              <a:solidFill>
                <a:srgbClr val="001D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E7A75DB-35FB-F3B9-B7D9-90DD70347133}"/>
              </a:ext>
            </a:extLst>
          </p:cNvPr>
          <p:cNvCxnSpPr>
            <a:cxnSpLocks/>
          </p:cNvCxnSpPr>
          <p:nvPr/>
        </p:nvCxnSpPr>
        <p:spPr>
          <a:xfrm>
            <a:off x="4376460" y="2500258"/>
            <a:ext cx="0" cy="2540600"/>
          </a:xfrm>
          <a:prstGeom prst="line">
            <a:avLst/>
          </a:prstGeom>
          <a:ln w="50800">
            <a:solidFill>
              <a:srgbClr val="42B8E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BAA9C14-CB48-1F34-247E-0AFB63638733}"/>
              </a:ext>
            </a:extLst>
          </p:cNvPr>
          <p:cNvSpPr txBox="1"/>
          <p:nvPr/>
        </p:nvSpPr>
        <p:spPr>
          <a:xfrm>
            <a:off x="4821508" y="2580498"/>
            <a:ext cx="2899603" cy="224676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4400" b="1">
                <a:solidFill>
                  <a:srgbClr val="42B8E6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Only 54</a:t>
            </a:r>
            <a:r>
              <a:rPr lang="en-US" sz="4400" b="1" baseline="30000">
                <a:solidFill>
                  <a:srgbClr val="42B8E6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%</a:t>
            </a:r>
            <a:r>
              <a:rPr lang="en-US" sz="4400" b="1">
                <a:solidFill>
                  <a:srgbClr val="42B8E6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 </a:t>
            </a:r>
          </a:p>
          <a:p>
            <a:pPr algn="ctr"/>
            <a:r>
              <a:rPr lang="en-US" sz="2400">
                <a:solidFill>
                  <a:srgbClr val="001D61"/>
                </a:solidFill>
                <a:latin typeface="Arial"/>
                <a:cs typeface="Arial"/>
              </a:rPr>
              <a:t>of parents hope their children will actually enroll in a four-year college.</a:t>
            </a:r>
            <a:endParaRPr lang="en-US" sz="2400">
              <a:solidFill>
                <a:srgbClr val="001D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43BAA0-BBFB-0AAC-2AD0-E6D75C603809}"/>
              </a:ext>
            </a:extLst>
          </p:cNvPr>
          <p:cNvCxnSpPr>
            <a:cxnSpLocks/>
          </p:cNvCxnSpPr>
          <p:nvPr/>
        </p:nvCxnSpPr>
        <p:spPr>
          <a:xfrm>
            <a:off x="8166159" y="2482211"/>
            <a:ext cx="0" cy="2558647"/>
          </a:xfrm>
          <a:prstGeom prst="line">
            <a:avLst/>
          </a:prstGeom>
          <a:ln w="50800">
            <a:solidFill>
              <a:srgbClr val="42B8E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F6F401B-CFA1-5A6D-1F63-2CDD2858D9CD}"/>
              </a:ext>
            </a:extLst>
          </p:cNvPr>
          <p:cNvSpPr txBox="1"/>
          <p:nvPr/>
        </p:nvSpPr>
        <p:spPr>
          <a:xfrm>
            <a:off x="8611208" y="2486313"/>
            <a:ext cx="2899602" cy="218521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4400" b="1">
                <a:solidFill>
                  <a:srgbClr val="42B8E6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Expense of college</a:t>
            </a:r>
            <a:r>
              <a:rPr lang="en-US" sz="4400" b="1">
                <a:solidFill>
                  <a:srgbClr val="42B8E6"/>
                </a:solidFill>
              </a:rPr>
              <a:t> </a:t>
            </a:r>
            <a:endParaRPr lang="en-US" sz="4400">
              <a:solidFill>
                <a:srgbClr val="42B8E6"/>
              </a:solidFill>
            </a:endParaRPr>
          </a:p>
          <a:p>
            <a:pPr algn="ctr"/>
            <a:r>
              <a:rPr lang="en-US" sz="2400">
                <a:solidFill>
                  <a:srgbClr val="001D61"/>
                </a:solidFill>
                <a:latin typeface="Arial"/>
                <a:cs typeface="Arial"/>
              </a:rPr>
              <a:t>is the top concern for parents.</a:t>
            </a:r>
            <a:endParaRPr lang="en-US" sz="2400">
              <a:solidFill>
                <a:srgbClr val="001D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54C050F-0F4F-0A4A-6B4A-635E50E495FD}"/>
              </a:ext>
            </a:extLst>
          </p:cNvPr>
          <p:cNvSpPr txBox="1"/>
          <p:nvPr/>
        </p:nvSpPr>
        <p:spPr>
          <a:xfrm>
            <a:off x="521729" y="5593951"/>
            <a:ext cx="6373739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i="1">
                <a:solidFill>
                  <a:srgbClr val="BDBE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Detroit Regional Chamber Michigan High School College Parents Survey,  August 2025</a:t>
            </a:r>
          </a:p>
        </p:txBody>
      </p:sp>
      <p:pic>
        <p:nvPicPr>
          <p:cNvPr id="12" name="Picture 11" descr="A black and blue sign with white text&#10;&#10;AI-generated content may be incorrect.">
            <a:extLst>
              <a:ext uri="{FF2B5EF4-FFF2-40B4-BE49-F238E27FC236}">
                <a16:creationId xmlns:a16="http://schemas.microsoft.com/office/drawing/2014/main" id="{C93AE8F3-05A3-85C3-CC73-9D1735D1D0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505" y="195197"/>
            <a:ext cx="3248123" cy="1599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7267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FB96B0-DFC0-9AB3-C96E-6529F0FB02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7168B0CE-7F1A-4902-ED91-C1174624FD3E}"/>
              </a:ext>
            </a:extLst>
          </p:cNvPr>
          <p:cNvSpPr/>
          <p:nvPr/>
        </p:nvSpPr>
        <p:spPr>
          <a:xfrm>
            <a:off x="8127624" y="2308672"/>
            <a:ext cx="3688726" cy="3235622"/>
          </a:xfrm>
          <a:prstGeom prst="rect">
            <a:avLst/>
          </a:prstGeom>
          <a:noFill/>
          <a:ln w="38100">
            <a:solidFill>
              <a:srgbClr val="42B8E6"/>
            </a:solidFill>
          </a:ln>
          <a:effectLst>
            <a:outerShdw blurRad="50800" dist="50800" dir="5400000" algn="ctr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96D2339-7CB6-1F9B-5AF5-24B5DFDBBAF9}"/>
              </a:ext>
            </a:extLst>
          </p:cNvPr>
          <p:cNvSpPr/>
          <p:nvPr/>
        </p:nvSpPr>
        <p:spPr>
          <a:xfrm>
            <a:off x="315119" y="2308673"/>
            <a:ext cx="3688726" cy="3235622"/>
          </a:xfrm>
          <a:prstGeom prst="rect">
            <a:avLst/>
          </a:prstGeom>
          <a:noFill/>
          <a:ln w="38100">
            <a:solidFill>
              <a:srgbClr val="42B8E6"/>
            </a:solidFill>
          </a:ln>
          <a:effectLst>
            <a:outerShdw blurRad="50800" dist="50800" dir="5400000" algn="ctr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8049E1-4E3F-E132-B33E-08E38CA12D81}"/>
              </a:ext>
            </a:extLst>
          </p:cNvPr>
          <p:cNvSpPr txBox="1">
            <a:spLocks/>
          </p:cNvSpPr>
          <p:nvPr/>
        </p:nvSpPr>
        <p:spPr>
          <a:xfrm>
            <a:off x="315118" y="-68385"/>
            <a:ext cx="11244823" cy="17778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rgbClr val="001D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Scholarship Programs Making College More Affordable </a:t>
            </a:r>
            <a:endParaRPr lang="en-US">
              <a:solidFill>
                <a:srgbClr val="001D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D6878D-F779-2741-2E46-8DA50C0AFCA3}"/>
              </a:ext>
            </a:extLst>
          </p:cNvPr>
          <p:cNvSpPr txBox="1"/>
          <p:nvPr/>
        </p:nvSpPr>
        <p:spPr>
          <a:xfrm>
            <a:off x="488698" y="3232992"/>
            <a:ext cx="3341567" cy="215443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buNone/>
            </a:pPr>
            <a:r>
              <a:rPr lang="en-US" sz="5400" b="1">
                <a:solidFill>
                  <a:srgbClr val="42B8E6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51</a:t>
            </a:r>
            <a:r>
              <a:rPr lang="en-US" sz="5400" b="1" baseline="30000">
                <a:solidFill>
                  <a:srgbClr val="42B8E6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%</a:t>
            </a:r>
            <a:endParaRPr lang="en-US" sz="5400" b="1">
              <a:solidFill>
                <a:srgbClr val="42B8E6"/>
              </a:solidFill>
              <a:effectLst/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algn="ctr">
              <a:buNone/>
            </a:pPr>
            <a:r>
              <a:rPr lang="en-US" sz="1600">
                <a:solidFill>
                  <a:srgbClr val="001C5F"/>
                </a:solidFill>
                <a:effectLst/>
                <a:latin typeface="Arial"/>
                <a:cs typeface="Arial"/>
              </a:rPr>
              <a:t>of Oakland University’s </a:t>
            </a:r>
            <a:r>
              <a:rPr lang="en-US" sz="1600">
                <a:solidFill>
                  <a:srgbClr val="001C5F"/>
                </a:solidFill>
                <a:latin typeface="Arial"/>
                <a:cs typeface="Arial"/>
              </a:rPr>
              <a:t>Fall</a:t>
            </a:r>
            <a:r>
              <a:rPr lang="en-US" sz="1600">
                <a:solidFill>
                  <a:srgbClr val="001C5F"/>
                </a:solidFill>
                <a:effectLst/>
                <a:latin typeface="Arial"/>
                <a:cs typeface="Arial"/>
              </a:rPr>
              <a:t> 2025, first-time freshmen have tuition fully covered via scholarships and grants, including the </a:t>
            </a:r>
            <a:r>
              <a:rPr lang="en-US" sz="1600" b="1">
                <a:solidFill>
                  <a:srgbClr val="001C5F"/>
                </a:solidFill>
                <a:effectLst/>
                <a:latin typeface="Arial"/>
                <a:cs typeface="Arial"/>
              </a:rPr>
              <a:t>Golden Guarantee</a:t>
            </a:r>
            <a:r>
              <a:rPr lang="en-US" sz="1600">
                <a:solidFill>
                  <a:srgbClr val="001C5F"/>
                </a:solidFill>
                <a:effectLst/>
                <a:latin typeface="Arial"/>
                <a:cs typeface="Arial"/>
              </a:rPr>
              <a:t>. 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C20739-C0DD-753E-1A2C-2DBFF7E4D1D3}"/>
              </a:ext>
            </a:extLst>
          </p:cNvPr>
          <p:cNvSpPr txBox="1"/>
          <p:nvPr/>
        </p:nvSpPr>
        <p:spPr>
          <a:xfrm>
            <a:off x="4301150" y="3232992"/>
            <a:ext cx="3566752" cy="215443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buNone/>
            </a:pPr>
            <a:r>
              <a:rPr lang="en-US" sz="5400" b="1">
                <a:solidFill>
                  <a:srgbClr val="42B8E6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50</a:t>
            </a:r>
            <a:r>
              <a:rPr lang="en-US" sz="5400" b="1" baseline="30000">
                <a:solidFill>
                  <a:srgbClr val="42B8E6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%</a:t>
            </a:r>
            <a:endParaRPr lang="en-US" sz="5400" b="1">
              <a:solidFill>
                <a:srgbClr val="42B8E6"/>
              </a:solidFill>
              <a:effectLst/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algn="ctr"/>
            <a:r>
              <a:rPr lang="en-US" sz="1600">
                <a:solidFill>
                  <a:srgbClr val="001D61"/>
                </a:solidFill>
                <a:latin typeface="Arial"/>
                <a:cs typeface="Arial"/>
              </a:rPr>
              <a:t>of new, full-time, in-state first-year undergraduate students have tuition fully covered through Scholarships and Grants, such as the </a:t>
            </a:r>
            <a:r>
              <a:rPr lang="en-US" sz="1600" b="1">
                <a:solidFill>
                  <a:srgbClr val="001D61"/>
                </a:solidFill>
                <a:latin typeface="Arial"/>
                <a:cs typeface="Arial"/>
              </a:rPr>
              <a:t>Go Blue Guarantee </a:t>
            </a:r>
            <a:r>
              <a:rPr lang="en-US" sz="1600">
                <a:solidFill>
                  <a:srgbClr val="001D61"/>
                </a:solidFill>
                <a:latin typeface="Arial"/>
                <a:cs typeface="Arial"/>
              </a:rPr>
              <a:t>and other aid programs.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433CCF-1E4E-BBBC-0871-BD2B208F2EAD}"/>
              </a:ext>
            </a:extLst>
          </p:cNvPr>
          <p:cNvSpPr txBox="1"/>
          <p:nvPr/>
        </p:nvSpPr>
        <p:spPr>
          <a:xfrm>
            <a:off x="8190402" y="3200796"/>
            <a:ext cx="3563169" cy="240065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buNone/>
            </a:pPr>
            <a:r>
              <a:rPr lang="en-US" sz="5400" b="1">
                <a:solidFill>
                  <a:srgbClr val="42B8E6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60</a:t>
            </a:r>
            <a:r>
              <a:rPr lang="en-US" sz="5400" b="1" baseline="30000">
                <a:solidFill>
                  <a:srgbClr val="42B8E6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%</a:t>
            </a:r>
            <a:endParaRPr lang="en-US" sz="5400" b="1">
              <a:solidFill>
                <a:srgbClr val="42B8E6"/>
              </a:solidFill>
              <a:effectLst/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algn="ctr"/>
            <a:r>
              <a:rPr lang="en-US" sz="1600">
                <a:solidFill>
                  <a:srgbClr val="001D61"/>
                </a:solidFill>
                <a:latin typeface="Arial"/>
                <a:cs typeface="Arial"/>
              </a:rPr>
              <a:t>of incoming first-year undergraduate students at Wayne State University have attended the university tuition-free via the Wayne State Guarantee and other programs.</a:t>
            </a:r>
          </a:p>
          <a:p>
            <a:pPr algn="ctr"/>
            <a:r>
              <a:rPr lang="en-US" sz="1600">
                <a:solidFill>
                  <a:srgbClr val="001D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1EDD728-AA5D-6555-3AE6-6AB6E1DA4B0D}"/>
              </a:ext>
            </a:extLst>
          </p:cNvPr>
          <p:cNvSpPr/>
          <p:nvPr/>
        </p:nvSpPr>
        <p:spPr>
          <a:xfrm>
            <a:off x="1271338" y="1567671"/>
            <a:ext cx="1634125" cy="163412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51132" dist="50800" dir="7320000" algn="ctr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5028C96-1BBE-D13F-9145-FC9E88BFD7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5762" y="2241831"/>
            <a:ext cx="1185275" cy="495881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DD4595C7-8362-95C9-988C-1AF12FAC374F}"/>
              </a:ext>
            </a:extLst>
          </p:cNvPr>
          <p:cNvSpPr/>
          <p:nvPr/>
        </p:nvSpPr>
        <p:spPr>
          <a:xfrm>
            <a:off x="9134642" y="1522887"/>
            <a:ext cx="1634125" cy="163412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51132" dist="50800" dir="7320000" algn="ctr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3625CD4-1968-F4E5-D99A-693019955E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1463" y="1887395"/>
            <a:ext cx="1369129" cy="884925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C71857E8-7AB8-92E7-1FB1-5D5EB640F84D}"/>
              </a:ext>
            </a:extLst>
          </p:cNvPr>
          <p:cNvSpPr/>
          <p:nvPr/>
        </p:nvSpPr>
        <p:spPr>
          <a:xfrm>
            <a:off x="4245435" y="2308672"/>
            <a:ext cx="3688726" cy="3235622"/>
          </a:xfrm>
          <a:prstGeom prst="rect">
            <a:avLst/>
          </a:prstGeom>
          <a:noFill/>
          <a:ln w="38100">
            <a:solidFill>
              <a:srgbClr val="42B8E6"/>
            </a:solidFill>
          </a:ln>
          <a:effectLst>
            <a:outerShdw blurRad="50800" dist="50800" dir="5400000" algn="ctr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48353FA-58AE-1E04-B25B-A4F1CCABC0B5}"/>
              </a:ext>
            </a:extLst>
          </p:cNvPr>
          <p:cNvSpPr/>
          <p:nvPr/>
        </p:nvSpPr>
        <p:spPr>
          <a:xfrm>
            <a:off x="5285206" y="1522887"/>
            <a:ext cx="1634125" cy="163412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51132" dist="50800" dir="7320000" algn="ctr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604FB18-FD63-7F0A-C2FE-355E43BD30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0870" y="1936890"/>
            <a:ext cx="961212" cy="88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23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712DE-A55F-FBD5-3DE8-E48D5F4CA129}"/>
              </a:ext>
            </a:extLst>
          </p:cNvPr>
          <p:cNvSpPr txBox="1">
            <a:spLocks/>
          </p:cNvSpPr>
          <p:nvPr/>
        </p:nvSpPr>
        <p:spPr>
          <a:xfrm>
            <a:off x="355196" y="-48293"/>
            <a:ext cx="10635119" cy="17778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>
                <a:solidFill>
                  <a:srgbClr val="001D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Expanded Dual Enrollment Options Are Delivering Results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616DA65-1D0D-66B2-0E1B-AD0F4FBB9F88}"/>
              </a:ext>
            </a:extLst>
          </p:cNvPr>
          <p:cNvSpPr/>
          <p:nvPr/>
        </p:nvSpPr>
        <p:spPr>
          <a:xfrm>
            <a:off x="4041681" y="2744311"/>
            <a:ext cx="2467938" cy="2482553"/>
          </a:xfrm>
          <a:prstGeom prst="rect">
            <a:avLst/>
          </a:prstGeom>
          <a:noFill/>
          <a:ln w="38100">
            <a:solidFill>
              <a:srgbClr val="42B8E6"/>
            </a:solidFill>
          </a:ln>
          <a:effectLst>
            <a:outerShdw blurRad="50800" dist="50800" dir="5400000" algn="ctr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Down Arrow 28">
            <a:extLst>
              <a:ext uri="{FF2B5EF4-FFF2-40B4-BE49-F238E27FC236}">
                <a16:creationId xmlns:a16="http://schemas.microsoft.com/office/drawing/2014/main" id="{F6BA3C2C-270F-61F1-DA33-2B0D4DCCF5E2}"/>
              </a:ext>
            </a:extLst>
          </p:cNvPr>
          <p:cNvSpPr/>
          <p:nvPr/>
        </p:nvSpPr>
        <p:spPr>
          <a:xfrm rot="10800000">
            <a:off x="4419888" y="3727156"/>
            <a:ext cx="694372" cy="835612"/>
          </a:xfrm>
          <a:prstGeom prst="downArrow">
            <a:avLst>
              <a:gd name="adj1" fmla="val 50000"/>
              <a:gd name="adj2" fmla="val 63370"/>
            </a:avLst>
          </a:prstGeom>
          <a:gradFill>
            <a:gsLst>
              <a:gs pos="6000">
                <a:schemeClr val="bg1">
                  <a:lumMod val="86000"/>
                  <a:lumOff val="14000"/>
                </a:schemeClr>
              </a:gs>
              <a:gs pos="77000">
                <a:srgbClr val="86C063"/>
              </a:gs>
              <a:gs pos="100000">
                <a:srgbClr val="70B44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A9BDF2-796A-5A95-B199-CC4FD0E2D7C9}"/>
              </a:ext>
            </a:extLst>
          </p:cNvPr>
          <p:cNvSpPr txBox="1"/>
          <p:nvPr/>
        </p:nvSpPr>
        <p:spPr>
          <a:xfrm>
            <a:off x="4582536" y="4019996"/>
            <a:ext cx="14980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7200" b="1">
                <a:solidFill>
                  <a:srgbClr val="42B8E6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87</a:t>
            </a:r>
            <a:r>
              <a:rPr lang="en-US" sz="7200" b="1" baseline="30000">
                <a:solidFill>
                  <a:srgbClr val="42B8E6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%</a:t>
            </a:r>
            <a:endParaRPr lang="en-US" sz="7200" b="1">
              <a:solidFill>
                <a:srgbClr val="42B8E6"/>
              </a:solidFill>
              <a:effectLst/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4EB8BB0-46B1-6667-7FE4-60202908ECA3}"/>
              </a:ext>
            </a:extLst>
          </p:cNvPr>
          <p:cNvSpPr/>
          <p:nvPr/>
        </p:nvSpPr>
        <p:spPr>
          <a:xfrm>
            <a:off x="4274999" y="1729520"/>
            <a:ext cx="1977316" cy="197731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51132" dist="50800" dir="7320000" algn="ctr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185C54-4510-8111-2E15-39C039F20DAB}"/>
              </a:ext>
            </a:extLst>
          </p:cNvPr>
          <p:cNvSpPr/>
          <p:nvPr/>
        </p:nvSpPr>
        <p:spPr>
          <a:xfrm>
            <a:off x="6736755" y="2744311"/>
            <a:ext cx="2467938" cy="2482553"/>
          </a:xfrm>
          <a:prstGeom prst="rect">
            <a:avLst/>
          </a:prstGeom>
          <a:noFill/>
          <a:ln w="38100">
            <a:solidFill>
              <a:srgbClr val="42B8E6"/>
            </a:solidFill>
          </a:ln>
          <a:effectLst>
            <a:outerShdw blurRad="50800" dist="50800" dir="5400000" algn="ctr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Down Arrow 29">
            <a:extLst>
              <a:ext uri="{FF2B5EF4-FFF2-40B4-BE49-F238E27FC236}">
                <a16:creationId xmlns:a16="http://schemas.microsoft.com/office/drawing/2014/main" id="{5565A31E-5B0E-260D-16C0-D729C036700C}"/>
              </a:ext>
            </a:extLst>
          </p:cNvPr>
          <p:cNvSpPr/>
          <p:nvPr/>
        </p:nvSpPr>
        <p:spPr>
          <a:xfrm rot="10800000">
            <a:off x="7098574" y="3727156"/>
            <a:ext cx="694372" cy="835612"/>
          </a:xfrm>
          <a:prstGeom prst="downArrow">
            <a:avLst>
              <a:gd name="adj1" fmla="val 50000"/>
              <a:gd name="adj2" fmla="val 63370"/>
            </a:avLst>
          </a:prstGeom>
          <a:gradFill>
            <a:gsLst>
              <a:gs pos="6000">
                <a:schemeClr val="bg1"/>
              </a:gs>
              <a:gs pos="77000">
                <a:srgbClr val="86C063"/>
              </a:gs>
              <a:gs pos="100000">
                <a:srgbClr val="70B44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4A6258-CCAE-97CA-B442-D83BAB2E034E}"/>
              </a:ext>
            </a:extLst>
          </p:cNvPr>
          <p:cNvSpPr txBox="1"/>
          <p:nvPr/>
        </p:nvSpPr>
        <p:spPr>
          <a:xfrm>
            <a:off x="7278719" y="4019996"/>
            <a:ext cx="151335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7200" b="1">
                <a:solidFill>
                  <a:srgbClr val="42B8E6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89</a:t>
            </a:r>
            <a:r>
              <a:rPr lang="en-US" sz="7200" b="1" baseline="30000">
                <a:solidFill>
                  <a:srgbClr val="42B8E6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%</a:t>
            </a:r>
            <a:endParaRPr lang="en-US" sz="7200" b="1">
              <a:solidFill>
                <a:srgbClr val="42B8E6"/>
              </a:solidFill>
              <a:effectLst/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038C68B-BBB3-27D0-6D57-0866B39D60B4}"/>
              </a:ext>
            </a:extLst>
          </p:cNvPr>
          <p:cNvSpPr/>
          <p:nvPr/>
        </p:nvSpPr>
        <p:spPr>
          <a:xfrm>
            <a:off x="6970073" y="1729520"/>
            <a:ext cx="1977316" cy="197731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51132" dist="50800" dir="7320000" algn="ctr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C049743-9138-E1B6-08BD-5C025BD4E207}"/>
              </a:ext>
            </a:extLst>
          </p:cNvPr>
          <p:cNvSpPr/>
          <p:nvPr/>
        </p:nvSpPr>
        <p:spPr>
          <a:xfrm>
            <a:off x="9415786" y="2744311"/>
            <a:ext cx="2467938" cy="2482553"/>
          </a:xfrm>
          <a:prstGeom prst="rect">
            <a:avLst/>
          </a:prstGeom>
          <a:noFill/>
          <a:ln w="38100">
            <a:solidFill>
              <a:srgbClr val="42B8E6"/>
            </a:solidFill>
          </a:ln>
          <a:effectLst>
            <a:outerShdw blurRad="50800" dist="50800" dir="5400000" algn="ctr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Down Arrow 30">
            <a:extLst>
              <a:ext uri="{FF2B5EF4-FFF2-40B4-BE49-F238E27FC236}">
                <a16:creationId xmlns:a16="http://schemas.microsoft.com/office/drawing/2014/main" id="{2B77D7BE-238D-8310-A676-167679A5FB64}"/>
              </a:ext>
            </a:extLst>
          </p:cNvPr>
          <p:cNvSpPr/>
          <p:nvPr/>
        </p:nvSpPr>
        <p:spPr>
          <a:xfrm rot="10800000">
            <a:off x="9579530" y="3727156"/>
            <a:ext cx="694372" cy="835612"/>
          </a:xfrm>
          <a:prstGeom prst="downArrow">
            <a:avLst>
              <a:gd name="adj1" fmla="val 50000"/>
              <a:gd name="adj2" fmla="val 63370"/>
            </a:avLst>
          </a:prstGeom>
          <a:gradFill>
            <a:gsLst>
              <a:gs pos="6000">
                <a:schemeClr val="bg1"/>
              </a:gs>
              <a:gs pos="77000">
                <a:srgbClr val="86C063"/>
              </a:gs>
              <a:gs pos="100000">
                <a:srgbClr val="70B44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32D9BEF-45CE-D1CC-65F3-63856F34AAEC}"/>
              </a:ext>
            </a:extLst>
          </p:cNvPr>
          <p:cNvSpPr txBox="1"/>
          <p:nvPr/>
        </p:nvSpPr>
        <p:spPr>
          <a:xfrm>
            <a:off x="9801631" y="4019996"/>
            <a:ext cx="18675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7200" b="1">
                <a:solidFill>
                  <a:srgbClr val="42B8E6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118</a:t>
            </a:r>
            <a:r>
              <a:rPr lang="en-US" sz="7200" b="1" baseline="30000">
                <a:solidFill>
                  <a:srgbClr val="42B8E6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%</a:t>
            </a:r>
            <a:endParaRPr lang="en-US" sz="7200" b="1">
              <a:solidFill>
                <a:srgbClr val="42B8E6"/>
              </a:solidFill>
              <a:effectLst/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0B0D25C-DA3E-972E-9326-B52AFDE335D1}"/>
              </a:ext>
            </a:extLst>
          </p:cNvPr>
          <p:cNvSpPr/>
          <p:nvPr/>
        </p:nvSpPr>
        <p:spPr>
          <a:xfrm>
            <a:off x="9649104" y="1729520"/>
            <a:ext cx="1977316" cy="197731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51132" dist="50800" dir="7320000" algn="ctr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A logo with blue text&#10;&#10;AI-generated content may be incorrect.">
            <a:extLst>
              <a:ext uri="{FF2B5EF4-FFF2-40B4-BE49-F238E27FC236}">
                <a16:creationId xmlns:a16="http://schemas.microsoft.com/office/drawing/2014/main" id="{BD02684E-297A-C6E4-E6FD-486F9494411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5388" b="26554"/>
          <a:stretch>
            <a:fillRect/>
          </a:stretch>
        </p:blipFill>
        <p:spPr>
          <a:xfrm>
            <a:off x="4409987" y="2519287"/>
            <a:ext cx="1686013" cy="450147"/>
          </a:xfrm>
          <a:prstGeom prst="rect">
            <a:avLst/>
          </a:prstGeom>
        </p:spPr>
      </p:pic>
      <p:pic>
        <p:nvPicPr>
          <p:cNvPr id="21" name="Picture 20" descr="A close-up of a logo&#10;&#10;AI-generated content may be incorrect.">
            <a:extLst>
              <a:ext uri="{FF2B5EF4-FFF2-40B4-BE49-F238E27FC236}">
                <a16:creationId xmlns:a16="http://schemas.microsoft.com/office/drawing/2014/main" id="{FBC71DC7-3341-E0D7-ADC9-5EA2CCB170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437" t="9524" r="13100" b="42441"/>
          <a:stretch>
            <a:fillRect/>
          </a:stretch>
        </p:blipFill>
        <p:spPr>
          <a:xfrm>
            <a:off x="9706682" y="2417687"/>
            <a:ext cx="1882332" cy="50289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768D450-6A7D-5FEC-48AA-EC18A23960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1265" y="2428573"/>
            <a:ext cx="1634931" cy="57920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E670D96-952A-E0CD-4A85-012B5DCA28A7}"/>
              </a:ext>
            </a:extLst>
          </p:cNvPr>
          <p:cNvSpPr/>
          <p:nvPr/>
        </p:nvSpPr>
        <p:spPr>
          <a:xfrm>
            <a:off x="252192" y="1729520"/>
            <a:ext cx="3578395" cy="3505087"/>
          </a:xfrm>
          <a:prstGeom prst="rect">
            <a:avLst/>
          </a:prstGeom>
          <a:solidFill>
            <a:srgbClr val="001D61"/>
          </a:solidFill>
          <a:ln>
            <a:noFill/>
          </a:ln>
          <a:effectLst>
            <a:outerShdw blurRad="50800" dist="50800" dir="5400000" algn="ctr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1D6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B9F4F58-6BCF-1C3F-26DC-A149EBAC31C3}"/>
              </a:ext>
            </a:extLst>
          </p:cNvPr>
          <p:cNvSpPr txBox="1"/>
          <p:nvPr/>
        </p:nvSpPr>
        <p:spPr>
          <a:xfrm>
            <a:off x="461211" y="3386296"/>
            <a:ext cx="321789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40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artners’ dual enrollment has grown significantly over the past four years.</a:t>
            </a:r>
          </a:p>
        </p:txBody>
      </p:sp>
      <p:pic>
        <p:nvPicPr>
          <p:cNvPr id="28" name="Picture 27" descr="A blue and white logo&#10;&#10;AI-generated content may be incorrect.">
            <a:extLst>
              <a:ext uri="{FF2B5EF4-FFF2-40B4-BE49-F238E27FC236}">
                <a16:creationId xmlns:a16="http://schemas.microsoft.com/office/drawing/2014/main" id="{5C5A1FE5-96A3-4E64-E0C1-6A784A3A73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084" y="2088080"/>
            <a:ext cx="2831623" cy="113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8354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F381F2-6E43-EFD6-520E-FD155CFC0368}"/>
              </a:ext>
            </a:extLst>
          </p:cNvPr>
          <p:cNvSpPr txBox="1">
            <a:spLocks/>
          </p:cNvSpPr>
          <p:nvPr/>
        </p:nvSpPr>
        <p:spPr>
          <a:xfrm>
            <a:off x="350380" y="-97626"/>
            <a:ext cx="11504735" cy="17778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>
                <a:solidFill>
                  <a:srgbClr val="001D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Expanding Employer Engagement Opportunities</a:t>
            </a:r>
          </a:p>
        </p:txBody>
      </p:sp>
      <p:pic>
        <p:nvPicPr>
          <p:cNvPr id="5" name="Picture 4" descr="A group of people standing together&#10;&#10;AI-generated content may be incorrect.">
            <a:extLst>
              <a:ext uri="{FF2B5EF4-FFF2-40B4-BE49-F238E27FC236}">
                <a16:creationId xmlns:a16="http://schemas.microsoft.com/office/drawing/2014/main" id="{66AA938D-0820-D9A6-C70B-F1F2178220A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01" t="1630" r="882" b="3614"/>
          <a:stretch>
            <a:fillRect/>
          </a:stretch>
        </p:blipFill>
        <p:spPr>
          <a:xfrm>
            <a:off x="4235464" y="1856222"/>
            <a:ext cx="4024127" cy="2972253"/>
          </a:xfrm>
          <a:prstGeom prst="rect">
            <a:avLst/>
          </a:prstGeom>
        </p:spPr>
      </p:pic>
      <p:pic>
        <p:nvPicPr>
          <p:cNvPr id="9" name="Picture 8" descr="A person and person talking at a table&#10;&#10;AI-generated content may be incorrect.">
            <a:extLst>
              <a:ext uri="{FF2B5EF4-FFF2-40B4-BE49-F238E27FC236}">
                <a16:creationId xmlns:a16="http://schemas.microsoft.com/office/drawing/2014/main" id="{6FAEE45A-97C7-2C61-CC49-425660801CA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7952"/>
          <a:stretch>
            <a:fillRect/>
          </a:stretch>
        </p:blipFill>
        <p:spPr>
          <a:xfrm>
            <a:off x="637898" y="1856223"/>
            <a:ext cx="3658912" cy="2972253"/>
          </a:xfrm>
          <a:prstGeom prst="rect">
            <a:avLst/>
          </a:prstGeom>
        </p:spPr>
      </p:pic>
      <p:pic>
        <p:nvPicPr>
          <p:cNvPr id="11" name="Picture 10" descr="A group of people standing in front of a marble wall&#10;&#10;AI-generated content may be incorrect.">
            <a:extLst>
              <a:ext uri="{FF2B5EF4-FFF2-40B4-BE49-F238E27FC236}">
                <a16:creationId xmlns:a16="http://schemas.microsoft.com/office/drawing/2014/main" id="{A4A73C7B-7416-FB61-A13C-A468D38BBCD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039" t="14540" r="14382"/>
          <a:stretch>
            <a:fillRect/>
          </a:stretch>
        </p:blipFill>
        <p:spPr>
          <a:xfrm>
            <a:off x="7978839" y="1867175"/>
            <a:ext cx="3597565" cy="2972253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02F29DA1-FDC5-B3D2-9D66-EBBB08659A68}"/>
              </a:ext>
            </a:extLst>
          </p:cNvPr>
          <p:cNvSpPr/>
          <p:nvPr/>
        </p:nvSpPr>
        <p:spPr>
          <a:xfrm>
            <a:off x="350381" y="4360124"/>
            <a:ext cx="936702" cy="936702"/>
          </a:xfrm>
          <a:prstGeom prst="ellipse">
            <a:avLst/>
          </a:prstGeom>
          <a:solidFill>
            <a:srgbClr val="A4E1F8">
              <a:alpha val="7508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CB69522-914A-AB88-D28B-EAB8C9AE6571}"/>
              </a:ext>
            </a:extLst>
          </p:cNvPr>
          <p:cNvSpPr/>
          <p:nvPr/>
        </p:nvSpPr>
        <p:spPr>
          <a:xfrm>
            <a:off x="9133871" y="1289658"/>
            <a:ext cx="1155034" cy="1155034"/>
          </a:xfrm>
          <a:prstGeom prst="ellipse">
            <a:avLst/>
          </a:prstGeom>
          <a:noFill/>
          <a:ln w="76200">
            <a:solidFill>
              <a:srgbClr val="92D050">
                <a:alpha val="60862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AD066A5-9723-ABD4-16CA-6E6F31871A7F}"/>
              </a:ext>
            </a:extLst>
          </p:cNvPr>
          <p:cNvSpPr/>
          <p:nvPr/>
        </p:nvSpPr>
        <p:spPr>
          <a:xfrm>
            <a:off x="9956040" y="1122190"/>
            <a:ext cx="798195" cy="798195"/>
          </a:xfrm>
          <a:prstGeom prst="ellipse">
            <a:avLst/>
          </a:prstGeom>
          <a:solidFill>
            <a:srgbClr val="327ABD">
              <a:alpha val="7508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0589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0D124C5-2A81-A7BB-06EE-6D6BBA1A25E9}"/>
              </a:ext>
            </a:extLst>
          </p:cNvPr>
          <p:cNvSpPr txBox="1">
            <a:spLocks/>
          </p:cNvSpPr>
          <p:nvPr/>
        </p:nvSpPr>
        <p:spPr>
          <a:xfrm>
            <a:off x="367825" y="268383"/>
            <a:ext cx="11987494" cy="5864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>
                <a:solidFill>
                  <a:srgbClr val="002060"/>
                </a:solidFill>
                <a:latin typeface="Arial"/>
                <a:cs typeface="Arial"/>
              </a:rPr>
              <a:t>Michigan’s Much-Needed Culture Shift</a:t>
            </a:r>
            <a:endParaRPr lang="en-US" sz="4000" b="1">
              <a:latin typeface="Arial"/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3A81AC-9244-62D2-2FFA-D305333293D5}"/>
              </a:ext>
            </a:extLst>
          </p:cNvPr>
          <p:cNvSpPr txBox="1"/>
          <p:nvPr/>
        </p:nvSpPr>
        <p:spPr>
          <a:xfrm>
            <a:off x="6329725" y="2644170"/>
            <a:ext cx="4640578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001D61"/>
                </a:solidFill>
                <a:latin typeface="Arial"/>
                <a:cs typeface="Arial"/>
              </a:rPr>
              <a:t>The expectation that </a:t>
            </a:r>
            <a:r>
              <a:rPr lang="en-US" sz="2400" b="1" dirty="0">
                <a:solidFill>
                  <a:srgbClr val="001D61"/>
                </a:solidFill>
                <a:latin typeface="Arial"/>
                <a:cs typeface="Arial"/>
              </a:rPr>
              <a:t>every Michigander</a:t>
            </a:r>
            <a:r>
              <a:rPr lang="en-US" sz="2400" dirty="0">
                <a:solidFill>
                  <a:srgbClr val="001D61"/>
                </a:solidFill>
                <a:latin typeface="Arial"/>
                <a:cs typeface="Arial"/>
              </a:rPr>
              <a:t> would complete at least </a:t>
            </a:r>
            <a:r>
              <a:rPr lang="en-US" sz="2400" b="1" dirty="0">
                <a:solidFill>
                  <a:srgbClr val="001D61"/>
                </a:solidFill>
                <a:latin typeface="Arial"/>
                <a:cs typeface="Arial"/>
              </a:rPr>
              <a:t>two years </a:t>
            </a:r>
            <a:r>
              <a:rPr lang="en-US" sz="2400" dirty="0">
                <a:solidFill>
                  <a:srgbClr val="001D61"/>
                </a:solidFill>
                <a:latin typeface="Arial"/>
                <a:cs typeface="Arial"/>
              </a:rPr>
              <a:t>of post-high school education or training.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F113323-6751-6F0D-8558-454DE3717E1D}"/>
              </a:ext>
            </a:extLst>
          </p:cNvPr>
          <p:cNvSpPr/>
          <p:nvPr/>
        </p:nvSpPr>
        <p:spPr>
          <a:xfrm>
            <a:off x="1221697" y="2633438"/>
            <a:ext cx="4845269" cy="1569660"/>
          </a:xfrm>
          <a:prstGeom prst="rect">
            <a:avLst/>
          </a:prstGeom>
          <a:solidFill>
            <a:srgbClr val="42B8E6"/>
          </a:solidFill>
          <a:ln>
            <a:noFill/>
          </a:ln>
          <a:effectLst>
            <a:outerShdw blurRad="50800" dist="50800" dir="5400000" algn="ctr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3B2BA6-2456-BBCF-404E-C78797F997AC}"/>
              </a:ext>
            </a:extLst>
          </p:cNvPr>
          <p:cNvSpPr txBox="1"/>
          <p:nvPr/>
        </p:nvSpPr>
        <p:spPr>
          <a:xfrm>
            <a:off x="1500340" y="2828835"/>
            <a:ext cx="4717278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7200" b="1">
                <a:solidFill>
                  <a:schemeClr val="bg1"/>
                </a:solidFill>
              </a:rPr>
              <a:t>“K-12 + 2” </a:t>
            </a:r>
          </a:p>
        </p:txBody>
      </p:sp>
    </p:spTree>
    <p:extLst>
      <p:ext uri="{BB962C8B-B14F-4D97-AF65-F5344CB8AC3E}">
        <p14:creationId xmlns:p14="http://schemas.microsoft.com/office/powerpoint/2010/main" val="6000938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44FBFB-A78A-3F28-DD18-D6F614C11B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C6DBA87D-66C5-8208-EB51-EF3691EC6C4B}"/>
              </a:ext>
            </a:extLst>
          </p:cNvPr>
          <p:cNvSpPr txBox="1">
            <a:spLocks/>
          </p:cNvSpPr>
          <p:nvPr/>
        </p:nvSpPr>
        <p:spPr>
          <a:xfrm>
            <a:off x="368606" y="-112307"/>
            <a:ext cx="867692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>
                <a:solidFill>
                  <a:srgbClr val="001D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Report’s Main Findings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8FDE75A0-0EB8-75C0-C83F-4A4BA68AB384}"/>
              </a:ext>
            </a:extLst>
          </p:cNvPr>
          <p:cNvGrpSpPr/>
          <p:nvPr/>
        </p:nvGrpSpPr>
        <p:grpSpPr>
          <a:xfrm>
            <a:off x="597658" y="1292435"/>
            <a:ext cx="10763869" cy="553998"/>
            <a:chOff x="1286772" y="1464711"/>
            <a:chExt cx="10763869" cy="553998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34169A56-61FB-0148-AFCF-D9187BF18C9F}"/>
                </a:ext>
              </a:extLst>
            </p:cNvPr>
            <p:cNvGrpSpPr/>
            <p:nvPr/>
          </p:nvGrpSpPr>
          <p:grpSpPr>
            <a:xfrm>
              <a:off x="1286772" y="1464711"/>
              <a:ext cx="468715" cy="553998"/>
              <a:chOff x="1395663" y="1464722"/>
              <a:chExt cx="589571" cy="696844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74A7932A-EE73-D228-6E0E-BC45F1B8725C}"/>
                  </a:ext>
                </a:extLst>
              </p:cNvPr>
              <p:cNvSpPr/>
              <p:nvPr/>
            </p:nvSpPr>
            <p:spPr>
              <a:xfrm>
                <a:off x="1395663" y="1491916"/>
                <a:ext cx="589571" cy="644892"/>
              </a:xfrm>
              <a:prstGeom prst="ellipse">
                <a:avLst/>
              </a:prstGeom>
              <a:noFill/>
              <a:ln>
                <a:solidFill>
                  <a:srgbClr val="42B8E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4E2EBC6-8C3F-FE2A-1468-C1952D4519B5}"/>
                  </a:ext>
                </a:extLst>
              </p:cNvPr>
              <p:cNvSpPr txBox="1"/>
              <p:nvPr/>
            </p:nvSpPr>
            <p:spPr>
              <a:xfrm>
                <a:off x="1433362" y="1464722"/>
                <a:ext cx="265548" cy="6968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b="1">
                    <a:solidFill>
                      <a:srgbClr val="42B8E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6CFF1F6-231E-1581-15BA-AFDAC6ABBEF7}"/>
                </a:ext>
              </a:extLst>
            </p:cNvPr>
            <p:cNvSpPr txBox="1"/>
            <p:nvPr/>
          </p:nvSpPr>
          <p:spPr>
            <a:xfrm>
              <a:off x="1976858" y="1533645"/>
              <a:ext cx="1007378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>
                  <a:solidFill>
                    <a:srgbClr val="001D6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Degree attainment is the pathway to regional and individual economic prosperity.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90C71E0-E6E7-E1D9-E65D-267CB414281F}"/>
              </a:ext>
            </a:extLst>
          </p:cNvPr>
          <p:cNvGrpSpPr/>
          <p:nvPr/>
        </p:nvGrpSpPr>
        <p:grpSpPr>
          <a:xfrm>
            <a:off x="597658" y="2147452"/>
            <a:ext cx="10726808" cy="553998"/>
            <a:chOff x="1286772" y="2313507"/>
            <a:chExt cx="10726808" cy="553998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35DFF128-7E72-5637-63F5-12CC2375E51E}"/>
                </a:ext>
              </a:extLst>
            </p:cNvPr>
            <p:cNvGrpSpPr/>
            <p:nvPr/>
          </p:nvGrpSpPr>
          <p:grpSpPr>
            <a:xfrm>
              <a:off x="1286772" y="2313507"/>
              <a:ext cx="468715" cy="553998"/>
              <a:chOff x="1376412" y="2446499"/>
              <a:chExt cx="589571" cy="696844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3444BB32-277B-A067-BADA-71C070D0F371}"/>
                  </a:ext>
                </a:extLst>
              </p:cNvPr>
              <p:cNvSpPr/>
              <p:nvPr/>
            </p:nvSpPr>
            <p:spPr>
              <a:xfrm>
                <a:off x="1376412" y="2473693"/>
                <a:ext cx="589571" cy="644892"/>
              </a:xfrm>
              <a:prstGeom prst="ellipse">
                <a:avLst/>
              </a:prstGeom>
              <a:noFill/>
              <a:ln>
                <a:solidFill>
                  <a:srgbClr val="42B8E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0268E2E-3805-D7E0-18F0-0C9C691D816E}"/>
                  </a:ext>
                </a:extLst>
              </p:cNvPr>
              <p:cNvSpPr txBox="1"/>
              <p:nvPr/>
            </p:nvSpPr>
            <p:spPr>
              <a:xfrm>
                <a:off x="1423736" y="2446499"/>
                <a:ext cx="265548" cy="6968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b="1">
                    <a:solidFill>
                      <a:srgbClr val="42B8E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0EA1BD5-0568-0390-9187-C3B72C34EC49}"/>
                </a:ext>
              </a:extLst>
            </p:cNvPr>
            <p:cNvSpPr txBox="1"/>
            <p:nvPr/>
          </p:nvSpPr>
          <p:spPr>
            <a:xfrm>
              <a:off x="1976858" y="2422196"/>
              <a:ext cx="1003672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>
                  <a:solidFill>
                    <a:srgbClr val="001D6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Detroit Region is making incremental progress toward the 60% by 2030 goal.</a:t>
              </a:r>
              <a:endParaRPr lang="en-US" sz="2000" b="1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D9E308A-62A8-8599-68A0-5F090A3FABA9}"/>
              </a:ext>
            </a:extLst>
          </p:cNvPr>
          <p:cNvGrpSpPr/>
          <p:nvPr/>
        </p:nvGrpSpPr>
        <p:grpSpPr>
          <a:xfrm>
            <a:off x="597658" y="3005141"/>
            <a:ext cx="10996685" cy="707886"/>
            <a:chOff x="1286772" y="3164975"/>
            <a:chExt cx="10996685" cy="707886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D92CBE25-13AB-A765-4F08-92C9B0C6D52B}"/>
                </a:ext>
              </a:extLst>
            </p:cNvPr>
            <p:cNvGrpSpPr/>
            <p:nvPr/>
          </p:nvGrpSpPr>
          <p:grpSpPr>
            <a:xfrm>
              <a:off x="1286772" y="3228562"/>
              <a:ext cx="468715" cy="553998"/>
              <a:chOff x="1376412" y="3444244"/>
              <a:chExt cx="589571" cy="696844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14C88E25-ABB3-B761-6162-4E6A6689170B}"/>
                  </a:ext>
                </a:extLst>
              </p:cNvPr>
              <p:cNvSpPr/>
              <p:nvPr/>
            </p:nvSpPr>
            <p:spPr>
              <a:xfrm>
                <a:off x="1376412" y="3471437"/>
                <a:ext cx="589571" cy="644893"/>
              </a:xfrm>
              <a:prstGeom prst="ellipse">
                <a:avLst/>
              </a:prstGeom>
              <a:noFill/>
              <a:ln>
                <a:solidFill>
                  <a:srgbClr val="42B8E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74CE4BE-8EF1-9849-0538-C7FAB80396AE}"/>
                  </a:ext>
                </a:extLst>
              </p:cNvPr>
              <p:cNvSpPr txBox="1"/>
              <p:nvPr/>
            </p:nvSpPr>
            <p:spPr>
              <a:xfrm>
                <a:off x="1426218" y="3444244"/>
                <a:ext cx="265548" cy="6968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b="1">
                    <a:solidFill>
                      <a:srgbClr val="42B8E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04DB36A-005E-ED37-EDE0-D627FD0D6597}"/>
                </a:ext>
              </a:extLst>
            </p:cNvPr>
            <p:cNvSpPr txBox="1"/>
            <p:nvPr/>
          </p:nvSpPr>
          <p:spPr>
            <a:xfrm>
              <a:off x="1976859" y="3164975"/>
              <a:ext cx="1030659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solidFill>
                    <a:srgbClr val="001D6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Policy changes are putting the Region on the path to achieving educational attainment goals.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37148D1-B214-D476-998A-40BA91254D2E}"/>
              </a:ext>
            </a:extLst>
          </p:cNvPr>
          <p:cNvGrpSpPr/>
          <p:nvPr/>
        </p:nvGrpSpPr>
        <p:grpSpPr>
          <a:xfrm>
            <a:off x="597658" y="3910492"/>
            <a:ext cx="10940209" cy="707886"/>
            <a:chOff x="1286772" y="3913447"/>
            <a:chExt cx="10940209" cy="707886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6AD57D9-A351-C907-8205-FB7BA67F82B0}"/>
                </a:ext>
              </a:extLst>
            </p:cNvPr>
            <p:cNvGrpSpPr/>
            <p:nvPr/>
          </p:nvGrpSpPr>
          <p:grpSpPr>
            <a:xfrm>
              <a:off x="1286772" y="3951925"/>
              <a:ext cx="468715" cy="553998"/>
              <a:chOff x="1376412" y="4247825"/>
              <a:chExt cx="589571" cy="696845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C1206FB4-813B-71C8-B417-7F546B64CFBA}"/>
                  </a:ext>
                </a:extLst>
              </p:cNvPr>
              <p:cNvSpPr/>
              <p:nvPr/>
            </p:nvSpPr>
            <p:spPr>
              <a:xfrm>
                <a:off x="1376412" y="4275018"/>
                <a:ext cx="589571" cy="644891"/>
              </a:xfrm>
              <a:prstGeom prst="ellipse">
                <a:avLst/>
              </a:prstGeom>
              <a:noFill/>
              <a:ln>
                <a:solidFill>
                  <a:srgbClr val="42B8E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AA9C877-B8C5-D19B-C44A-AAE4320148CC}"/>
                  </a:ext>
                </a:extLst>
              </p:cNvPr>
              <p:cNvSpPr txBox="1"/>
              <p:nvPr/>
            </p:nvSpPr>
            <p:spPr>
              <a:xfrm>
                <a:off x="1414111" y="4247825"/>
                <a:ext cx="265548" cy="6968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b="1">
                    <a:solidFill>
                      <a:srgbClr val="42B8E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65CA0A9-6DFE-8E58-45A1-AB4BA2CDBDC8}"/>
                </a:ext>
              </a:extLst>
            </p:cNvPr>
            <p:cNvSpPr txBox="1"/>
            <p:nvPr/>
          </p:nvSpPr>
          <p:spPr>
            <a:xfrm>
              <a:off x="2008085" y="3913447"/>
              <a:ext cx="1021889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solidFill>
                    <a:srgbClr val="001D6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Too few Michiganders are aware of recently launched programs and policies that lower the cost of college and increase educational attainment. 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67CDBE7-DE68-0820-4B6B-1A4A7587DC1C}"/>
              </a:ext>
            </a:extLst>
          </p:cNvPr>
          <p:cNvGrpSpPr/>
          <p:nvPr/>
        </p:nvGrpSpPr>
        <p:grpSpPr>
          <a:xfrm>
            <a:off x="597658" y="4935237"/>
            <a:ext cx="5399325" cy="553998"/>
            <a:chOff x="1286772" y="4935236"/>
            <a:chExt cx="5399325" cy="5539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F81C11B0-9DE9-17B6-EE2D-03EB10A011D1}"/>
                </a:ext>
              </a:extLst>
            </p:cNvPr>
            <p:cNvGrpSpPr/>
            <p:nvPr/>
          </p:nvGrpSpPr>
          <p:grpSpPr>
            <a:xfrm>
              <a:off x="1286772" y="4935236"/>
              <a:ext cx="468715" cy="553998"/>
              <a:chOff x="2367814" y="4381177"/>
              <a:chExt cx="589571" cy="696844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FE19445D-5AC9-AAE1-81CB-84C1AF4353B8}"/>
                  </a:ext>
                </a:extLst>
              </p:cNvPr>
              <p:cNvSpPr/>
              <p:nvPr/>
            </p:nvSpPr>
            <p:spPr>
              <a:xfrm>
                <a:off x="2367814" y="4408371"/>
                <a:ext cx="589571" cy="644892"/>
              </a:xfrm>
              <a:prstGeom prst="ellipse">
                <a:avLst/>
              </a:prstGeom>
              <a:noFill/>
              <a:ln>
                <a:solidFill>
                  <a:srgbClr val="42B8E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0002DBB-33BA-4C14-8996-AC44CFE2E981}"/>
                  </a:ext>
                </a:extLst>
              </p:cNvPr>
              <p:cNvSpPr txBox="1"/>
              <p:nvPr/>
            </p:nvSpPr>
            <p:spPr>
              <a:xfrm>
                <a:off x="2405513" y="4381177"/>
                <a:ext cx="265548" cy="6968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b="1">
                    <a:solidFill>
                      <a:srgbClr val="42B8E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6AB88BD-94F2-3290-DBB3-8EE9B141545E}"/>
                </a:ext>
              </a:extLst>
            </p:cNvPr>
            <p:cNvSpPr txBox="1"/>
            <p:nvPr/>
          </p:nvSpPr>
          <p:spPr>
            <a:xfrm>
              <a:off x="2008085" y="5033116"/>
              <a:ext cx="4678012" cy="400110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en-US" sz="2000" b="1">
                  <a:solidFill>
                    <a:srgbClr val="001D61"/>
                  </a:solidFill>
                  <a:latin typeface="Arial"/>
                  <a:cs typeface="Arial"/>
                </a:rPr>
                <a:t>A “K-12 + 2” culture shift is needed.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657512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077D10-EDF1-60C9-131B-625713CA99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92E57-DA85-B096-32CE-E0959A30AA5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67386" y="3645873"/>
            <a:ext cx="10057228" cy="726036"/>
          </a:xfrm>
        </p:spPr>
        <p:txBody>
          <a:bodyPr>
            <a:normAutofit/>
          </a:bodyPr>
          <a:lstStyle/>
          <a:p>
            <a:pPr algn="ctr"/>
            <a:r>
              <a:rPr lang="en-US" sz="4000" b="1" spc="300">
                <a:solidFill>
                  <a:srgbClr val="001D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Richard Czuba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7CFFC0-B92B-B4C0-AB37-B3CC9D2A5198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067386" y="4310944"/>
            <a:ext cx="10057228" cy="57119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>
                <a:solidFill>
                  <a:srgbClr val="327A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Founder,</a:t>
            </a:r>
          </a:p>
          <a:p>
            <a:pPr marL="0" indent="0" algn="ctr">
              <a:buNone/>
            </a:pPr>
            <a:r>
              <a:rPr lang="en-US">
                <a:solidFill>
                  <a:srgbClr val="327A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Glengariff Group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24D108-DE43-2E97-A051-D5F68C5B26B4}"/>
              </a:ext>
            </a:extLst>
          </p:cNvPr>
          <p:cNvSpPr/>
          <p:nvPr/>
        </p:nvSpPr>
        <p:spPr>
          <a:xfrm>
            <a:off x="3081402" y="1077238"/>
            <a:ext cx="5962389" cy="2351762"/>
          </a:xfrm>
          <a:prstGeom prst="rect">
            <a:avLst/>
          </a:prstGeom>
          <a:gradFill>
            <a:gsLst>
              <a:gs pos="0">
                <a:schemeClr val="bg1"/>
              </a:gs>
              <a:gs pos="81000">
                <a:schemeClr val="bg1"/>
              </a:gs>
              <a:gs pos="100000">
                <a:schemeClr val="accent1">
                  <a:lumMod val="45000"/>
                  <a:lumOff val="55000"/>
                  <a:alpha val="34212"/>
                </a:schemeClr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9ECAB10-6FB1-3D27-8424-2FD86D872A6B}"/>
              </a:ext>
            </a:extLst>
          </p:cNvPr>
          <p:cNvSpPr txBox="1">
            <a:spLocks/>
          </p:cNvSpPr>
          <p:nvPr/>
        </p:nvSpPr>
        <p:spPr>
          <a:xfrm>
            <a:off x="368606" y="-112307"/>
            <a:ext cx="867692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>
                <a:solidFill>
                  <a:srgbClr val="001D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Michigan’s Top Pollster</a:t>
            </a:r>
          </a:p>
        </p:txBody>
      </p:sp>
      <p:pic>
        <p:nvPicPr>
          <p:cNvPr id="8" name="Picture 7" descr="A person with glasses and a beard&#10;&#10;AI-generated content may be incorrect.">
            <a:extLst>
              <a:ext uri="{FF2B5EF4-FFF2-40B4-BE49-F238E27FC236}">
                <a16:creationId xmlns:a16="http://schemas.microsoft.com/office/drawing/2014/main" id="{A8A3140C-079D-F8E1-6387-26C7457CA6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7776" y="736011"/>
            <a:ext cx="3289639" cy="269298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3D3D2C5-6C9C-6308-9D78-7655DA235ECD}"/>
              </a:ext>
            </a:extLst>
          </p:cNvPr>
          <p:cNvCxnSpPr>
            <a:cxnSpLocks/>
          </p:cNvCxnSpPr>
          <p:nvPr/>
        </p:nvCxnSpPr>
        <p:spPr>
          <a:xfrm>
            <a:off x="3081403" y="3429000"/>
            <a:ext cx="5962389" cy="0"/>
          </a:xfrm>
          <a:prstGeom prst="line">
            <a:avLst/>
          </a:prstGeom>
          <a:ln w="57150">
            <a:solidFill>
              <a:srgbClr val="39ADE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1481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EB0AAA-F030-DF72-E24E-58C869C266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A8CB3D11-B762-4C73-D450-6F6E51BF68F3}"/>
              </a:ext>
            </a:extLst>
          </p:cNvPr>
          <p:cNvSpPr txBox="1">
            <a:spLocks/>
          </p:cNvSpPr>
          <p:nvPr/>
        </p:nvSpPr>
        <p:spPr>
          <a:xfrm>
            <a:off x="368606" y="-112307"/>
            <a:ext cx="867692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>
                <a:solidFill>
                  <a:srgbClr val="001D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Conversation Continues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B370AE6-524C-0555-1B91-1D77F4B4D78B}"/>
              </a:ext>
            </a:extLst>
          </p:cNvPr>
          <p:cNvSpPr txBox="1">
            <a:spLocks/>
          </p:cNvSpPr>
          <p:nvPr/>
        </p:nvSpPr>
        <p:spPr>
          <a:xfrm>
            <a:off x="316991" y="4051270"/>
            <a:ext cx="2697628" cy="5835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b="1">
                <a:solidFill>
                  <a:srgbClr val="001D61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Ora </a:t>
            </a:r>
            <a:r>
              <a:rPr lang="en-US" sz="1800" b="1">
                <a:solidFill>
                  <a:srgbClr val="001D61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Hirsch </a:t>
            </a:r>
            <a:r>
              <a:rPr lang="en-US" sz="1800" b="1" err="1">
                <a:solidFill>
                  <a:srgbClr val="001D61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Pescovitz</a:t>
            </a:r>
            <a:r>
              <a:rPr lang="en-US" sz="1800" b="1">
                <a:solidFill>
                  <a:srgbClr val="001D61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1800">
                <a:solidFill>
                  <a:srgbClr val="327ABD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President, </a:t>
            </a:r>
          </a:p>
          <a:p>
            <a:pPr algn="ctr"/>
            <a:r>
              <a:rPr lang="en-US" sz="1800">
                <a:solidFill>
                  <a:srgbClr val="327ABD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Oakland University</a:t>
            </a:r>
            <a:r>
              <a:rPr lang="en-US" sz="1800">
                <a:solidFill>
                  <a:srgbClr val="327AB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800">
              <a:solidFill>
                <a:srgbClr val="327AB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D8D5446-0E18-509B-7F07-3755E9FFB8E8}"/>
              </a:ext>
            </a:extLst>
          </p:cNvPr>
          <p:cNvSpPr/>
          <p:nvPr/>
        </p:nvSpPr>
        <p:spPr>
          <a:xfrm>
            <a:off x="633539" y="2575264"/>
            <a:ext cx="2175027" cy="1097949"/>
          </a:xfrm>
          <a:prstGeom prst="rect">
            <a:avLst/>
          </a:prstGeom>
          <a:gradFill>
            <a:gsLst>
              <a:gs pos="0">
                <a:schemeClr val="bg1"/>
              </a:gs>
              <a:gs pos="81000">
                <a:schemeClr val="bg1"/>
              </a:gs>
              <a:gs pos="100000">
                <a:schemeClr val="accent1">
                  <a:lumMod val="45000"/>
                  <a:lumOff val="55000"/>
                  <a:alpha val="34212"/>
                </a:schemeClr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A person with curly hair wearing a scarf&#10;&#10;AI-generated content may be incorrect.">
            <a:extLst>
              <a:ext uri="{FF2B5EF4-FFF2-40B4-BE49-F238E27FC236}">
                <a16:creationId xmlns:a16="http://schemas.microsoft.com/office/drawing/2014/main" id="{C4F98DF0-5356-B158-1FFA-4F9BA42E62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3508"/>
          <a:stretch>
            <a:fillRect/>
          </a:stretch>
        </p:blipFill>
        <p:spPr>
          <a:xfrm>
            <a:off x="837973" y="1976772"/>
            <a:ext cx="1629850" cy="1708953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4798DD7-EC01-EADB-2C9B-9C003CF98A8B}"/>
              </a:ext>
            </a:extLst>
          </p:cNvPr>
          <p:cNvCxnSpPr>
            <a:cxnSpLocks/>
          </p:cNvCxnSpPr>
          <p:nvPr/>
        </p:nvCxnSpPr>
        <p:spPr>
          <a:xfrm>
            <a:off x="633540" y="3685725"/>
            <a:ext cx="2147625" cy="1"/>
          </a:xfrm>
          <a:prstGeom prst="line">
            <a:avLst/>
          </a:prstGeom>
          <a:ln w="57150">
            <a:solidFill>
              <a:srgbClr val="39ADE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5B8B3847-266B-21A1-42F5-183D5B150449}"/>
              </a:ext>
            </a:extLst>
          </p:cNvPr>
          <p:cNvSpPr/>
          <p:nvPr/>
        </p:nvSpPr>
        <p:spPr>
          <a:xfrm>
            <a:off x="6423700" y="2552344"/>
            <a:ext cx="2213391" cy="1117315"/>
          </a:xfrm>
          <a:prstGeom prst="rect">
            <a:avLst/>
          </a:prstGeom>
          <a:gradFill>
            <a:gsLst>
              <a:gs pos="0">
                <a:schemeClr val="bg1"/>
              </a:gs>
              <a:gs pos="81000">
                <a:schemeClr val="bg1"/>
              </a:gs>
              <a:gs pos="100000">
                <a:schemeClr val="accent1">
                  <a:lumMod val="45000"/>
                  <a:lumOff val="55000"/>
                  <a:alpha val="34212"/>
                </a:schemeClr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73945A9-7301-F2F8-0AE7-675115C24456}"/>
              </a:ext>
            </a:extLst>
          </p:cNvPr>
          <p:cNvSpPr txBox="1">
            <a:spLocks/>
          </p:cNvSpPr>
          <p:nvPr/>
        </p:nvSpPr>
        <p:spPr>
          <a:xfrm>
            <a:off x="6096000" y="4285195"/>
            <a:ext cx="2745210" cy="5938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b="1">
                <a:solidFill>
                  <a:srgbClr val="001D61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Catherine Susko</a:t>
            </a:r>
          </a:p>
          <a:p>
            <a:pPr algn="ctr"/>
            <a:r>
              <a:rPr lang="en-US" sz="1800">
                <a:solidFill>
                  <a:srgbClr val="327ABD"/>
                </a:solidFill>
                <a:latin typeface="Arial"/>
                <a:cs typeface="Arial"/>
              </a:rPr>
              <a:t>Vice President, HR Planning, Development, and Belonging, </a:t>
            </a:r>
          </a:p>
          <a:p>
            <a:pPr algn="ctr"/>
            <a:r>
              <a:rPr lang="en-US" sz="1800">
                <a:solidFill>
                  <a:srgbClr val="327ABD"/>
                </a:solidFill>
                <a:latin typeface="Arial"/>
                <a:cs typeface="Arial"/>
              </a:rPr>
              <a:t>Henry Ford Health</a:t>
            </a:r>
            <a:endParaRPr lang="en-US">
              <a:latin typeface="Arial"/>
              <a:cs typeface="Arial"/>
            </a:endParaRPr>
          </a:p>
        </p:txBody>
      </p:sp>
      <p:pic>
        <p:nvPicPr>
          <p:cNvPr id="23" name="Picture 22" descr="A person wearing glasses and a black shirt&#10;&#10;AI-generated content may be incorrect.">
            <a:extLst>
              <a:ext uri="{FF2B5EF4-FFF2-40B4-BE49-F238E27FC236}">
                <a16:creationId xmlns:a16="http://schemas.microsoft.com/office/drawing/2014/main" id="{985A3F6C-4D60-1C35-AB7A-F3B38FB8FB0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32045"/>
          <a:stretch>
            <a:fillRect/>
          </a:stretch>
        </p:blipFill>
        <p:spPr>
          <a:xfrm>
            <a:off x="6645339" y="1968499"/>
            <a:ext cx="1791843" cy="1704715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8BCA6E6-904D-9521-A551-26CE938E3B03}"/>
              </a:ext>
            </a:extLst>
          </p:cNvPr>
          <p:cNvCxnSpPr>
            <a:cxnSpLocks/>
          </p:cNvCxnSpPr>
          <p:nvPr/>
        </p:nvCxnSpPr>
        <p:spPr>
          <a:xfrm>
            <a:off x="6423701" y="3674144"/>
            <a:ext cx="2213390" cy="23162"/>
          </a:xfrm>
          <a:prstGeom prst="line">
            <a:avLst/>
          </a:prstGeom>
          <a:ln w="57150">
            <a:solidFill>
              <a:srgbClr val="39ADE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57784C83-1F08-F897-04FC-4E9BDC29C847}"/>
              </a:ext>
            </a:extLst>
          </p:cNvPr>
          <p:cNvSpPr/>
          <p:nvPr/>
        </p:nvSpPr>
        <p:spPr>
          <a:xfrm>
            <a:off x="9347584" y="2561312"/>
            <a:ext cx="2147625" cy="1140478"/>
          </a:xfrm>
          <a:prstGeom prst="rect">
            <a:avLst/>
          </a:prstGeom>
          <a:gradFill>
            <a:gsLst>
              <a:gs pos="0">
                <a:schemeClr val="bg1"/>
              </a:gs>
              <a:gs pos="66000">
                <a:schemeClr val="bg1"/>
              </a:gs>
              <a:gs pos="100000">
                <a:schemeClr val="accent6">
                  <a:lumMod val="40000"/>
                  <a:lumOff val="60000"/>
                </a:schemeClr>
              </a:gs>
              <a:gs pos="81000">
                <a:schemeClr val="accent6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C2AFB67E-7DDD-8F2E-A1D8-A5F481998BC4}"/>
              </a:ext>
            </a:extLst>
          </p:cNvPr>
          <p:cNvSpPr txBox="1">
            <a:spLocks/>
          </p:cNvSpPr>
          <p:nvPr/>
        </p:nvSpPr>
        <p:spPr>
          <a:xfrm>
            <a:off x="9211513" y="4157257"/>
            <a:ext cx="2518285" cy="6061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b="1">
                <a:solidFill>
                  <a:srgbClr val="001D61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Zoe Clark</a:t>
            </a:r>
          </a:p>
          <a:p>
            <a:pPr algn="ctr"/>
            <a:r>
              <a:rPr lang="en-US" sz="1800">
                <a:solidFill>
                  <a:srgbClr val="327ABD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Political Director,</a:t>
            </a:r>
          </a:p>
          <a:p>
            <a:pPr algn="ctr"/>
            <a:r>
              <a:rPr lang="en-US" sz="1800">
                <a:solidFill>
                  <a:srgbClr val="327ABD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Michigan Public</a:t>
            </a:r>
          </a:p>
          <a:p>
            <a:pPr algn="ctr"/>
            <a:r>
              <a:rPr lang="en-US" sz="1800" i="1">
                <a:solidFill>
                  <a:srgbClr val="92D050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Moderator</a:t>
            </a:r>
            <a:endParaRPr lang="en-US" sz="1800" i="1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 descr="A person wearing glasses and a blue shirt&#10;&#10;AI-generated content may be incorrect.">
            <a:extLst>
              <a:ext uri="{FF2B5EF4-FFF2-40B4-BE49-F238E27FC236}">
                <a16:creationId xmlns:a16="http://schemas.microsoft.com/office/drawing/2014/main" id="{3F1BDCBC-58B9-E3BC-10F8-FE86A9826AE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9329"/>
          <a:stretch>
            <a:fillRect/>
          </a:stretch>
        </p:blipFill>
        <p:spPr>
          <a:xfrm>
            <a:off x="9208797" y="1968499"/>
            <a:ext cx="2425197" cy="1704715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DEB32C4-7018-FD84-313D-C1277D60DE9E}"/>
              </a:ext>
            </a:extLst>
          </p:cNvPr>
          <p:cNvCxnSpPr>
            <a:cxnSpLocks/>
          </p:cNvCxnSpPr>
          <p:nvPr/>
        </p:nvCxnSpPr>
        <p:spPr>
          <a:xfrm>
            <a:off x="9347583" y="3685725"/>
            <a:ext cx="2147626" cy="1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36A74D27-8A0B-CC40-468F-95397767464D}"/>
              </a:ext>
            </a:extLst>
          </p:cNvPr>
          <p:cNvSpPr/>
          <p:nvPr/>
        </p:nvSpPr>
        <p:spPr>
          <a:xfrm>
            <a:off x="3540236" y="2556392"/>
            <a:ext cx="2213391" cy="1117315"/>
          </a:xfrm>
          <a:prstGeom prst="rect">
            <a:avLst/>
          </a:prstGeom>
          <a:gradFill>
            <a:gsLst>
              <a:gs pos="0">
                <a:schemeClr val="bg1"/>
              </a:gs>
              <a:gs pos="81000">
                <a:schemeClr val="bg1"/>
              </a:gs>
              <a:gs pos="100000">
                <a:schemeClr val="accent1">
                  <a:lumMod val="45000"/>
                  <a:lumOff val="55000"/>
                  <a:alpha val="34212"/>
                </a:schemeClr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09F423E-179F-B80A-AF29-78345A88DE38}"/>
              </a:ext>
            </a:extLst>
          </p:cNvPr>
          <p:cNvSpPr txBox="1">
            <a:spLocks/>
          </p:cNvSpPr>
          <p:nvPr/>
        </p:nvSpPr>
        <p:spPr>
          <a:xfrm>
            <a:off x="3262282" y="4176347"/>
            <a:ext cx="2745210" cy="5938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b="1">
                <a:solidFill>
                  <a:srgbClr val="001D61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Peter Provenzano</a:t>
            </a:r>
          </a:p>
          <a:p>
            <a:pPr algn="ctr"/>
            <a:r>
              <a:rPr lang="en-US" sz="1800">
                <a:solidFill>
                  <a:srgbClr val="327ABD"/>
                </a:solidFill>
                <a:latin typeface="Arial"/>
                <a:cs typeface="Arial"/>
              </a:rPr>
              <a:t>Chancellor, </a:t>
            </a:r>
          </a:p>
          <a:p>
            <a:pPr algn="ctr"/>
            <a:r>
              <a:rPr lang="en-US" sz="1800">
                <a:solidFill>
                  <a:srgbClr val="327ABD"/>
                </a:solidFill>
                <a:latin typeface="Arial"/>
                <a:cs typeface="Arial"/>
              </a:rPr>
              <a:t>Oakland Community College</a:t>
            </a:r>
            <a:endParaRPr lang="en-US"/>
          </a:p>
        </p:txBody>
      </p:sp>
      <p:pic>
        <p:nvPicPr>
          <p:cNvPr id="24" name="Picture 23" descr="A person wearing glasses and a suit&#10;&#10;AI-generated content may be incorrect.">
            <a:extLst>
              <a:ext uri="{FF2B5EF4-FFF2-40B4-BE49-F238E27FC236}">
                <a16:creationId xmlns:a16="http://schemas.microsoft.com/office/drawing/2014/main" id="{8E9A9F7C-E324-9CAD-0E61-6BCF823217E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8835" r="11951" b="25652"/>
          <a:stretch>
            <a:fillRect/>
          </a:stretch>
        </p:blipFill>
        <p:spPr>
          <a:xfrm>
            <a:off x="3668555" y="2050282"/>
            <a:ext cx="1948921" cy="1622932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95854EF-DB00-B278-DFBB-F6858AE8B107}"/>
              </a:ext>
            </a:extLst>
          </p:cNvPr>
          <p:cNvCxnSpPr>
            <a:cxnSpLocks/>
          </p:cNvCxnSpPr>
          <p:nvPr/>
        </p:nvCxnSpPr>
        <p:spPr>
          <a:xfrm>
            <a:off x="3536321" y="3674144"/>
            <a:ext cx="2213390" cy="23162"/>
          </a:xfrm>
          <a:prstGeom prst="line">
            <a:avLst/>
          </a:prstGeom>
          <a:ln w="57150">
            <a:solidFill>
              <a:srgbClr val="39ADE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80515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A69055-8718-ED76-0192-A53A86023F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7AC7BD28-F6E4-B766-8F2A-E551B3E719C3}"/>
              </a:ext>
            </a:extLst>
          </p:cNvPr>
          <p:cNvSpPr/>
          <p:nvPr/>
        </p:nvSpPr>
        <p:spPr>
          <a:xfrm>
            <a:off x="3187337" y="4349931"/>
            <a:ext cx="3814354" cy="184186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21CF78-5ECF-E29A-7744-1538C0EEBFD6}"/>
              </a:ext>
            </a:extLst>
          </p:cNvPr>
          <p:cNvSpPr txBox="1"/>
          <p:nvPr/>
        </p:nvSpPr>
        <p:spPr>
          <a:xfrm>
            <a:off x="3526971" y="4722949"/>
            <a:ext cx="14761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327A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 </a:t>
            </a:r>
          </a:p>
          <a:p>
            <a:r>
              <a:rPr lang="en-US" sz="2400" b="1">
                <a:solidFill>
                  <a:srgbClr val="327A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report:</a:t>
            </a:r>
          </a:p>
        </p:txBody>
      </p:sp>
      <p:pic>
        <p:nvPicPr>
          <p:cNvPr id="7" name="Picture 6" descr="A qr code with black squares&#10;&#10;AI-generated content may be incorrect.">
            <a:extLst>
              <a:ext uri="{FF2B5EF4-FFF2-40B4-BE49-F238E27FC236}">
                <a16:creationId xmlns:a16="http://schemas.microsoft.com/office/drawing/2014/main" id="{C9249BB1-A7C4-07EC-7E38-840A7BE79E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5322" y="4614665"/>
            <a:ext cx="1321139" cy="1321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1182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527909-3500-8A37-1AC7-6C67FE237D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8E0D8-61CF-EEC2-3296-0B367193428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67386" y="3645873"/>
            <a:ext cx="10057228" cy="726036"/>
          </a:xfrm>
        </p:spPr>
        <p:txBody>
          <a:bodyPr>
            <a:normAutofit/>
          </a:bodyPr>
          <a:lstStyle/>
          <a:p>
            <a:pPr algn="ctr"/>
            <a:r>
              <a:rPr lang="en-US" sz="4000" b="1" spc="300">
                <a:solidFill>
                  <a:srgbClr val="001D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Greg Handel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5BFAA3-C5E8-9329-8325-2D54635A4FD3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067386" y="4310944"/>
            <a:ext cx="10057228" cy="57119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buNone/>
            </a:pPr>
            <a:r>
              <a:rPr lang="en-US">
                <a:solidFill>
                  <a:srgbClr val="327ABD"/>
                </a:solidFill>
                <a:latin typeface="Arial"/>
                <a:cs typeface="Arial"/>
              </a:rPr>
              <a:t>Chief Education and Talent Officer,</a:t>
            </a:r>
          </a:p>
          <a:p>
            <a:pPr marL="0" indent="0" algn="ctr">
              <a:buNone/>
            </a:pPr>
            <a:r>
              <a:rPr lang="en-US">
                <a:solidFill>
                  <a:srgbClr val="327A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Detroit Regional Chamber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3EC45CF-6EDC-883C-E228-55E4F43ADB0E}"/>
              </a:ext>
            </a:extLst>
          </p:cNvPr>
          <p:cNvSpPr/>
          <p:nvPr/>
        </p:nvSpPr>
        <p:spPr>
          <a:xfrm>
            <a:off x="3081402" y="1077238"/>
            <a:ext cx="5962389" cy="2351762"/>
          </a:xfrm>
          <a:prstGeom prst="rect">
            <a:avLst/>
          </a:prstGeom>
          <a:gradFill>
            <a:gsLst>
              <a:gs pos="0">
                <a:schemeClr val="bg1"/>
              </a:gs>
              <a:gs pos="81000">
                <a:schemeClr val="bg1"/>
              </a:gs>
              <a:gs pos="100000">
                <a:schemeClr val="accent1">
                  <a:lumMod val="45000"/>
                  <a:lumOff val="55000"/>
                  <a:alpha val="34212"/>
                </a:schemeClr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erson in a white shirt and tie&#10;&#10;AI-generated content may be incorrect.">
            <a:extLst>
              <a:ext uri="{FF2B5EF4-FFF2-40B4-BE49-F238E27FC236}">
                <a16:creationId xmlns:a16="http://schemas.microsoft.com/office/drawing/2014/main" id="{350B7E53-CD9F-51DE-D8FA-EEC41D1617D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6608"/>
          <a:stretch>
            <a:fillRect/>
          </a:stretch>
        </p:blipFill>
        <p:spPr>
          <a:xfrm>
            <a:off x="4127485" y="363926"/>
            <a:ext cx="3870221" cy="306507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AF8517B-10FC-2223-4789-EDD30930DCE8}"/>
              </a:ext>
            </a:extLst>
          </p:cNvPr>
          <p:cNvCxnSpPr>
            <a:cxnSpLocks/>
          </p:cNvCxnSpPr>
          <p:nvPr/>
        </p:nvCxnSpPr>
        <p:spPr>
          <a:xfrm>
            <a:off x="3081403" y="3429000"/>
            <a:ext cx="5962389" cy="0"/>
          </a:xfrm>
          <a:prstGeom prst="line">
            <a:avLst/>
          </a:prstGeom>
          <a:ln w="57150">
            <a:solidFill>
              <a:srgbClr val="39ADE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21504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70CE0-3CDA-E817-C7A3-3D87F9FB56EF}"/>
              </a:ext>
            </a:extLst>
          </p:cNvPr>
          <p:cNvSpPr txBox="1">
            <a:spLocks/>
          </p:cNvSpPr>
          <p:nvPr/>
        </p:nvSpPr>
        <p:spPr>
          <a:xfrm>
            <a:off x="378453" y="217599"/>
            <a:ext cx="11195595" cy="84711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>
                <a:solidFill>
                  <a:srgbClr val="001D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You, Partners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131287-8290-8598-8C93-A4552CAB2665}"/>
              </a:ext>
            </a:extLst>
          </p:cNvPr>
          <p:cNvSpPr txBox="1">
            <a:spLocks/>
          </p:cNvSpPr>
          <p:nvPr/>
        </p:nvSpPr>
        <p:spPr>
          <a:xfrm>
            <a:off x="1219786" y="2814391"/>
            <a:ext cx="2456102" cy="57119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>
                <a:solidFill>
                  <a:srgbClr val="327A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Funding Partner: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C1949F77-90DC-9D71-3259-07B9D5CE828A}"/>
              </a:ext>
            </a:extLst>
          </p:cNvPr>
          <p:cNvSpPr txBox="1">
            <a:spLocks/>
          </p:cNvSpPr>
          <p:nvPr/>
        </p:nvSpPr>
        <p:spPr>
          <a:xfrm>
            <a:off x="4438474" y="2698099"/>
            <a:ext cx="2821862" cy="5711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rgbClr val="327AB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Research Partner:</a:t>
            </a:r>
          </a:p>
        </p:txBody>
      </p:sp>
      <p:pic>
        <p:nvPicPr>
          <p:cNvPr id="5" name="Picture 4" descr="A blue text on a white background&#10;&#10;Description automatically generated">
            <a:extLst>
              <a:ext uri="{FF2B5EF4-FFF2-40B4-BE49-F238E27FC236}">
                <a16:creationId xmlns:a16="http://schemas.microsoft.com/office/drawing/2014/main" id="{0DBD0A70-45F7-1DC9-AEA0-824F1D9885C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1210" y="3467100"/>
            <a:ext cx="3240532" cy="517192"/>
          </a:xfrm>
          <a:prstGeom prst="rect">
            <a:avLst/>
          </a:prstGeom>
        </p:spPr>
      </p:pic>
      <p:pic>
        <p:nvPicPr>
          <p:cNvPr id="6" name="Picture 5" descr="A blue text on a white background&#10;&#10;Description automatically generated">
            <a:extLst>
              <a:ext uri="{FF2B5EF4-FFF2-40B4-BE49-F238E27FC236}">
                <a16:creationId xmlns:a16="http://schemas.microsoft.com/office/drawing/2014/main" id="{0807C3E6-AEC2-54E3-DF70-EF90206603B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9784" y="3394971"/>
            <a:ext cx="1522953" cy="685833"/>
          </a:xfrm>
          <a:prstGeom prst="rect">
            <a:avLst/>
          </a:prstGeom>
        </p:spPr>
      </p:pic>
      <p:pic>
        <p:nvPicPr>
          <p:cNvPr id="7" name="Picture 6" descr="A cover of a book&#10;&#10;Description automatically generated">
            <a:extLst>
              <a:ext uri="{FF2B5EF4-FFF2-40B4-BE49-F238E27FC236}">
                <a16:creationId xmlns:a16="http://schemas.microsoft.com/office/drawing/2014/main" id="{1C406A51-A05A-BED7-F91A-35615DB9A96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6579" y="1870697"/>
            <a:ext cx="2407577" cy="311660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135490" dist="97878" dir="6504131" algn="ctr" rotWithShape="0">
              <a:srgbClr val="000000">
                <a:alpha val="23326"/>
              </a:srgbClr>
            </a:outerShdw>
          </a:effectLst>
        </p:spPr>
      </p:pic>
      <p:pic>
        <p:nvPicPr>
          <p:cNvPr id="10" name="Picture 9" descr="A group of people in lab coats&#10;&#10;AI-generated content may be incorrect.">
            <a:extLst>
              <a:ext uri="{FF2B5EF4-FFF2-40B4-BE49-F238E27FC236}">
                <a16:creationId xmlns:a16="http://schemas.microsoft.com/office/drawing/2014/main" id="{0A9D8B8E-F96F-30B6-496A-3FE8FC33FC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5870" y="1870697"/>
            <a:ext cx="2408286" cy="311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1961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12844B-95F1-A0CB-4A08-53EDAFDEAB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A1AF1810-F5C3-279F-AFF9-80C5C02E298C}"/>
              </a:ext>
            </a:extLst>
          </p:cNvPr>
          <p:cNvGrpSpPr/>
          <p:nvPr/>
        </p:nvGrpSpPr>
        <p:grpSpPr>
          <a:xfrm>
            <a:off x="321793" y="1141989"/>
            <a:ext cx="11536587" cy="2434026"/>
            <a:chOff x="415975" y="3212527"/>
            <a:chExt cx="11536587" cy="2434026"/>
          </a:xfrm>
          <a:effectLst>
            <a:outerShdw blurRad="50800" dist="50800" dir="5400000" algn="ctr" rotWithShape="0">
              <a:srgbClr val="000000">
                <a:alpha val="29000"/>
              </a:srgbClr>
            </a:outerShdw>
          </a:effectLst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A2B5669-4427-FC9B-20EA-7A4A279DE8C6}"/>
                </a:ext>
              </a:extLst>
            </p:cNvPr>
            <p:cNvSpPr/>
            <p:nvPr/>
          </p:nvSpPr>
          <p:spPr>
            <a:xfrm>
              <a:off x="3989214" y="3212527"/>
              <a:ext cx="4382892" cy="2434026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BC5D936-1133-EEAF-9593-0FBD7982175F}"/>
                </a:ext>
              </a:extLst>
            </p:cNvPr>
            <p:cNvSpPr/>
            <p:nvPr/>
          </p:nvSpPr>
          <p:spPr>
            <a:xfrm>
              <a:off x="415975" y="3212527"/>
              <a:ext cx="3585114" cy="2434026"/>
            </a:xfrm>
            <a:prstGeom prst="rect">
              <a:avLst/>
            </a:prstGeom>
            <a:noFill/>
            <a:ln w="28575">
              <a:solidFill>
                <a:srgbClr val="00A3E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30724A5-3CC1-D137-E415-CC9F97FF10EA}"/>
                </a:ext>
              </a:extLst>
            </p:cNvPr>
            <p:cNvSpPr/>
            <p:nvPr/>
          </p:nvSpPr>
          <p:spPr>
            <a:xfrm>
              <a:off x="8367448" y="3212527"/>
              <a:ext cx="3585114" cy="2434026"/>
            </a:xfrm>
            <a:prstGeom prst="rect">
              <a:avLst/>
            </a:prstGeom>
            <a:noFill/>
            <a:ln w="28575">
              <a:solidFill>
                <a:srgbClr val="92D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8295E25D-D5A4-2D4F-1D1E-B2B6F624BA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3471" y="1988076"/>
            <a:ext cx="1553212" cy="1445414"/>
          </a:xfrm>
          <a:prstGeom prst="rect">
            <a:avLst/>
          </a:prstGeom>
        </p:spPr>
      </p:pic>
      <p:pic>
        <p:nvPicPr>
          <p:cNvPr id="5" name="Picture 4" descr="A logo with a fingerprint&#10;&#10;Description automatically generated">
            <a:extLst>
              <a:ext uri="{FF2B5EF4-FFF2-40B4-BE49-F238E27FC236}">
                <a16:creationId xmlns:a16="http://schemas.microsoft.com/office/drawing/2014/main" id="{F6CB3B0D-4C59-EEF0-9FDD-33ED6AE5F85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684" y="1966410"/>
            <a:ext cx="1137139" cy="859434"/>
          </a:xfrm>
          <a:prstGeom prst="rect">
            <a:avLst/>
          </a:prstGeom>
        </p:spPr>
      </p:pic>
      <p:pic>
        <p:nvPicPr>
          <p:cNvPr id="6" name="Picture 5" descr="A neon sign with a car and text&#10;&#10;Description automatically generated">
            <a:extLst>
              <a:ext uri="{FF2B5EF4-FFF2-40B4-BE49-F238E27FC236}">
                <a16:creationId xmlns:a16="http://schemas.microsoft.com/office/drawing/2014/main" id="{DC6B4715-AE10-7D82-96BC-4737E508237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9322" y="2941735"/>
            <a:ext cx="1633706" cy="431705"/>
          </a:xfrm>
          <a:prstGeom prst="rect">
            <a:avLst/>
          </a:prstGeom>
        </p:spPr>
      </p:pic>
      <p:pic>
        <p:nvPicPr>
          <p:cNvPr id="10" name="Picture 9" descr="A blue and white logo&#10;&#10;Description automatically generated">
            <a:extLst>
              <a:ext uri="{FF2B5EF4-FFF2-40B4-BE49-F238E27FC236}">
                <a16:creationId xmlns:a16="http://schemas.microsoft.com/office/drawing/2014/main" id="{FD778B01-37FB-D091-C72E-29C0777FF1B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2698" y="1986964"/>
            <a:ext cx="1711603" cy="667784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CA4D4974-9B9D-96E0-7727-46D8B8F01374}"/>
              </a:ext>
            </a:extLst>
          </p:cNvPr>
          <p:cNvSpPr/>
          <p:nvPr/>
        </p:nvSpPr>
        <p:spPr>
          <a:xfrm>
            <a:off x="309918" y="1117971"/>
            <a:ext cx="3596989" cy="763970"/>
          </a:xfrm>
          <a:prstGeom prst="rect">
            <a:avLst/>
          </a:prstGeom>
          <a:solidFill>
            <a:srgbClr val="327AB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9F11631-E15F-3A14-24D4-C64000340D8F}"/>
              </a:ext>
            </a:extLst>
          </p:cNvPr>
          <p:cNvSpPr/>
          <p:nvPr/>
        </p:nvSpPr>
        <p:spPr>
          <a:xfrm>
            <a:off x="3908142" y="1117970"/>
            <a:ext cx="4357907" cy="76397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6C8C5FB-0158-A2BD-44AC-1FE8B9B49BC1}"/>
              </a:ext>
            </a:extLst>
          </p:cNvPr>
          <p:cNvSpPr/>
          <p:nvPr/>
        </p:nvSpPr>
        <p:spPr>
          <a:xfrm>
            <a:off x="8254511" y="1117970"/>
            <a:ext cx="3585115" cy="76397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8B051ED-6272-EF7D-1D02-56E459D93E4F}"/>
              </a:ext>
            </a:extLst>
          </p:cNvPr>
          <p:cNvSpPr txBox="1"/>
          <p:nvPr/>
        </p:nvSpPr>
        <p:spPr>
          <a:xfrm>
            <a:off x="320558" y="1307976"/>
            <a:ext cx="35863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Policy Influence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AC9E2E0-BDA9-FD70-4F31-FA9AA984BC11}"/>
              </a:ext>
            </a:extLst>
          </p:cNvPr>
          <p:cNvSpPr txBox="1"/>
          <p:nvPr/>
        </p:nvSpPr>
        <p:spPr>
          <a:xfrm>
            <a:off x="3914735" y="1342037"/>
            <a:ext cx="43376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Educational Attainment Focus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58A8999-2C54-B3F4-A012-ED3329765B65}"/>
              </a:ext>
            </a:extLst>
          </p:cNvPr>
          <p:cNvSpPr txBox="1"/>
          <p:nvPr/>
        </p:nvSpPr>
        <p:spPr>
          <a:xfrm>
            <a:off x="8252338" y="1330499"/>
            <a:ext cx="3629745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Industry-Focused</a:t>
            </a:r>
            <a:r>
              <a:rPr lang="en-US">
                <a:solidFill>
                  <a:schemeClr val="bg1"/>
                </a:solidFill>
                <a:effectLst/>
                <a:latin typeface="Arial"/>
                <a:cs typeface="Arial"/>
              </a:rPr>
              <a:t> Approach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0F119F-5616-98EA-FFD4-38B01D7283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7864" y="2151051"/>
            <a:ext cx="1553212" cy="1120063"/>
          </a:xfrm>
          <a:prstGeom prst="rect">
            <a:avLst/>
          </a:prstGeom>
        </p:spPr>
      </p:pic>
      <p:pic>
        <p:nvPicPr>
          <p:cNvPr id="31" name="Picture 30" descr="A blue and white logo&#10;&#10;AI-generated content may be incorrect.">
            <a:extLst>
              <a:ext uri="{FF2B5EF4-FFF2-40B4-BE49-F238E27FC236}">
                <a16:creationId xmlns:a16="http://schemas.microsoft.com/office/drawing/2014/main" id="{AF70340E-7ED4-0B64-E61C-773DD48938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01412" y="2037218"/>
            <a:ext cx="1380087" cy="567275"/>
          </a:xfrm>
          <a:prstGeom prst="rect">
            <a:avLst/>
          </a:prstGeom>
        </p:spPr>
      </p:pic>
      <p:pic>
        <p:nvPicPr>
          <p:cNvPr id="40" name="Picture 39" descr="A blue and black logo&#10;&#10;AI-generated content may be incorrect.">
            <a:extLst>
              <a:ext uri="{FF2B5EF4-FFF2-40B4-BE49-F238E27FC236}">
                <a16:creationId xmlns:a16="http://schemas.microsoft.com/office/drawing/2014/main" id="{8390E82E-13C8-F5F2-2CF8-E4F7D718850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55470" y="2607493"/>
            <a:ext cx="1757959" cy="968522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6FAB566-0224-0600-8139-8F0026A768D0}"/>
              </a:ext>
            </a:extLst>
          </p:cNvPr>
          <p:cNvSpPr txBox="1">
            <a:spLocks/>
          </p:cNvSpPr>
          <p:nvPr/>
        </p:nvSpPr>
        <p:spPr>
          <a:xfrm>
            <a:off x="367825" y="268383"/>
            <a:ext cx="11987494" cy="5864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Most Robust Education and Talent Portfolio</a:t>
            </a:r>
            <a:endParaRPr lang="en-US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D658CFD-3029-BA8C-DC70-8CF887CADA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38283" y="2687403"/>
            <a:ext cx="1251326" cy="757917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D7E21A3B-24B6-B056-C077-AE0AE15C8FDC}"/>
              </a:ext>
            </a:extLst>
          </p:cNvPr>
          <p:cNvGrpSpPr/>
          <p:nvPr/>
        </p:nvGrpSpPr>
        <p:grpSpPr>
          <a:xfrm>
            <a:off x="1356020" y="3959255"/>
            <a:ext cx="9725330" cy="1660914"/>
            <a:chOff x="1652565" y="3959255"/>
            <a:chExt cx="8426884" cy="1660914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64305DE-1632-14E2-52A3-F397FB8CC735}"/>
                </a:ext>
              </a:extLst>
            </p:cNvPr>
            <p:cNvSpPr txBox="1"/>
            <p:nvPr/>
          </p:nvSpPr>
          <p:spPr>
            <a:xfrm>
              <a:off x="1652565" y="3969054"/>
              <a:ext cx="393971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Clr>
                  <a:srgbClr val="00B0F0"/>
                </a:buClr>
                <a:buFont typeface="Wingdings" pitchFamily="2" charset="2"/>
                <a:buChar char="ü"/>
              </a:pPr>
              <a:r>
                <a:rPr lang="en-US" sz="2200" b="1">
                  <a:solidFill>
                    <a:srgbClr val="001D6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Increasing access </a:t>
              </a:r>
              <a:r>
                <a:rPr lang="en-US" sz="2200">
                  <a:solidFill>
                    <a:srgbClr val="001D6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post-high school education.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D3B2CC0-2D45-C444-2C7E-B4F8F3397078}"/>
                </a:ext>
              </a:extLst>
            </p:cNvPr>
            <p:cNvSpPr txBox="1"/>
            <p:nvPr/>
          </p:nvSpPr>
          <p:spPr>
            <a:xfrm>
              <a:off x="6281725" y="3959255"/>
              <a:ext cx="3797724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indent="-342900">
                <a:buClr>
                  <a:srgbClr val="00B0F0"/>
                </a:buClr>
                <a:buFont typeface="Wingdings" pitchFamily="2" charset="2"/>
                <a:buChar char="ü"/>
              </a:pPr>
              <a:r>
                <a:rPr lang="en-US" sz="2200" b="1">
                  <a:solidFill>
                    <a:srgbClr val="001D6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Helping graduates stay and thrive</a:t>
              </a:r>
              <a:r>
                <a:rPr lang="en-US" sz="2200">
                  <a:solidFill>
                    <a:srgbClr val="001D6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in the Detroit Region.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1B7AC6B-D56A-AE51-BD3F-BAD89875C827}"/>
                </a:ext>
              </a:extLst>
            </p:cNvPr>
            <p:cNvSpPr txBox="1"/>
            <p:nvPr/>
          </p:nvSpPr>
          <p:spPr>
            <a:xfrm>
              <a:off x="1652565" y="4850728"/>
              <a:ext cx="3939713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indent="-342900">
                <a:buClr>
                  <a:srgbClr val="00B0F0"/>
                </a:buClr>
                <a:buFont typeface="Wingdings" pitchFamily="2" charset="2"/>
                <a:buChar char="ü"/>
              </a:pPr>
              <a:r>
                <a:rPr lang="en-US" sz="2200" b="1">
                  <a:solidFill>
                    <a:srgbClr val="001D6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Boosting student success </a:t>
              </a:r>
              <a:r>
                <a:rPr lang="en-US" sz="2200">
                  <a:solidFill>
                    <a:srgbClr val="001D6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 college graduation rates.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1D286708-F32F-0D45-5B83-731D6133E410}"/>
                </a:ext>
              </a:extLst>
            </p:cNvPr>
            <p:cNvSpPr txBox="1"/>
            <p:nvPr/>
          </p:nvSpPr>
          <p:spPr>
            <a:xfrm>
              <a:off x="6281725" y="4850728"/>
              <a:ext cx="3585114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indent="-342900">
                <a:buClr>
                  <a:srgbClr val="00B0F0"/>
                </a:buClr>
                <a:buFont typeface="Wingdings" pitchFamily="2" charset="2"/>
                <a:buChar char="ü"/>
              </a:pPr>
              <a:r>
                <a:rPr lang="en-US" sz="2200" b="1">
                  <a:solidFill>
                    <a:srgbClr val="001D6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Empowering employers </a:t>
              </a:r>
              <a:r>
                <a:rPr lang="en-US" sz="2200">
                  <a:solidFill>
                    <a:srgbClr val="001D6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lead talent development. </a:t>
              </a:r>
            </a:p>
          </p:txBody>
        </p:sp>
      </p:grpSp>
      <p:pic>
        <p:nvPicPr>
          <p:cNvPr id="8" name="Picture 7" descr="A blue and black logo&#10;&#10;AI-generated content may be incorrect.">
            <a:extLst>
              <a:ext uri="{FF2B5EF4-FFF2-40B4-BE49-F238E27FC236}">
                <a16:creationId xmlns:a16="http://schemas.microsoft.com/office/drawing/2014/main" id="{ECF3F215-79F5-82B7-3BB6-F2D438E846B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37510" y="2710783"/>
            <a:ext cx="1838103" cy="737338"/>
          </a:xfrm>
          <a:prstGeom prst="rect">
            <a:avLst/>
          </a:prstGeom>
        </p:spPr>
      </p:pic>
      <p:pic>
        <p:nvPicPr>
          <p:cNvPr id="11" name="Picture 10" descr="A red and blue logo&#10;&#10;AI-generated content may be incorrect.">
            <a:extLst>
              <a:ext uri="{FF2B5EF4-FFF2-40B4-BE49-F238E27FC236}">
                <a16:creationId xmlns:a16="http://schemas.microsoft.com/office/drawing/2014/main" id="{BAA8E99D-E260-A49B-99CB-5C27DB0C68D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17257" y="1940557"/>
            <a:ext cx="1963451" cy="674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2848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black background with blue text&#10;&#10;AI-generated content may be incorrect.">
            <a:extLst>
              <a:ext uri="{FF2B5EF4-FFF2-40B4-BE49-F238E27FC236}">
                <a16:creationId xmlns:a16="http://schemas.microsoft.com/office/drawing/2014/main" id="{DD18A2AF-62EB-1057-5084-3E39B2A6DA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8856"/>
          <a:stretch>
            <a:fillRect/>
          </a:stretch>
        </p:blipFill>
        <p:spPr>
          <a:xfrm>
            <a:off x="6508282" y="79341"/>
            <a:ext cx="5105867" cy="2043292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D5E605AC-5C5C-F0AF-6ABD-581B6533FDF1}"/>
              </a:ext>
            </a:extLst>
          </p:cNvPr>
          <p:cNvGrpSpPr/>
          <p:nvPr/>
        </p:nvGrpSpPr>
        <p:grpSpPr>
          <a:xfrm>
            <a:off x="6283961" y="3831963"/>
            <a:ext cx="5277048" cy="1580291"/>
            <a:chOff x="6283961" y="3397562"/>
            <a:chExt cx="5277048" cy="1580291"/>
          </a:xfrm>
          <a:effectLst>
            <a:outerShdw blurRad="50800" dist="50800" dir="5400000" algn="ctr" rotWithShape="0">
              <a:srgbClr val="000000">
                <a:alpha val="29000"/>
              </a:srgbClr>
            </a:outerShdw>
          </a:effectLst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AE94B94-EE87-6C08-90D1-FE6D40B97597}"/>
                </a:ext>
              </a:extLst>
            </p:cNvPr>
            <p:cNvSpPr/>
            <p:nvPr/>
          </p:nvSpPr>
          <p:spPr>
            <a:xfrm>
              <a:off x="7053615" y="3891240"/>
              <a:ext cx="4507394" cy="1078468"/>
            </a:xfrm>
            <a:prstGeom prst="rect">
              <a:avLst/>
            </a:prstGeom>
            <a:solidFill>
              <a:srgbClr val="001E6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 descr="A person in a suit and tie&#10;&#10;AI-generated content may be incorrect.">
              <a:extLst>
                <a:ext uri="{FF2B5EF4-FFF2-40B4-BE49-F238E27FC236}">
                  <a16:creationId xmlns:a16="http://schemas.microsoft.com/office/drawing/2014/main" id="{33320411-5606-BB2D-D709-F8D9BE33EE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4150" r="9321" b="9635"/>
            <a:stretch>
              <a:fillRect/>
            </a:stretch>
          </p:blipFill>
          <p:spPr>
            <a:xfrm>
              <a:off x="6283961" y="3397562"/>
              <a:ext cx="1807853" cy="1580291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9D66883-703F-F3A9-57F2-4EB0A0547B48}"/>
              </a:ext>
            </a:extLst>
          </p:cNvPr>
          <p:cNvGrpSpPr/>
          <p:nvPr/>
        </p:nvGrpSpPr>
        <p:grpSpPr>
          <a:xfrm>
            <a:off x="6320187" y="2305360"/>
            <a:ext cx="5217718" cy="1538049"/>
            <a:chOff x="6320187" y="1730611"/>
            <a:chExt cx="5217718" cy="1538049"/>
          </a:xfrm>
          <a:effectLst>
            <a:outerShdw blurRad="50800" dist="50800" dir="5400000" algn="ctr" rotWithShape="0">
              <a:srgbClr val="000000">
                <a:alpha val="29000"/>
              </a:srgbClr>
            </a:outerShdw>
          </a:effectLst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E360ED98-083F-8628-6F66-9BF2E89C139F}"/>
                </a:ext>
              </a:extLst>
            </p:cNvPr>
            <p:cNvSpPr/>
            <p:nvPr/>
          </p:nvSpPr>
          <p:spPr>
            <a:xfrm>
              <a:off x="6985916" y="2177666"/>
              <a:ext cx="4551989" cy="1078468"/>
            </a:xfrm>
            <a:prstGeom prst="rect">
              <a:avLst/>
            </a:prstGeom>
            <a:solidFill>
              <a:srgbClr val="001E6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 descr="A person with curly hair wearing a scarf&#10;&#10;AI-generated content may be incorrect.">
              <a:extLst>
                <a:ext uri="{FF2B5EF4-FFF2-40B4-BE49-F238E27FC236}">
                  <a16:creationId xmlns:a16="http://schemas.microsoft.com/office/drawing/2014/main" id="{B057328E-E659-786C-0C0A-85BFDE04C7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b="13508"/>
            <a:stretch>
              <a:fillRect/>
            </a:stretch>
          </p:blipFill>
          <p:spPr>
            <a:xfrm>
              <a:off x="6320187" y="1730611"/>
              <a:ext cx="1466856" cy="1538049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AF7BD80-B949-C790-E010-54B7CBC51EE1}"/>
              </a:ext>
            </a:extLst>
          </p:cNvPr>
          <p:cNvGrpSpPr/>
          <p:nvPr/>
        </p:nvGrpSpPr>
        <p:grpSpPr>
          <a:xfrm>
            <a:off x="15284" y="1952947"/>
            <a:ext cx="6169443" cy="1477983"/>
            <a:chOff x="15284" y="2020603"/>
            <a:chExt cx="6169443" cy="147798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EA7D308-5D83-9EDE-0FC0-C366B49801F2}"/>
                </a:ext>
              </a:extLst>
            </p:cNvPr>
            <p:cNvSpPr/>
            <p:nvPr/>
          </p:nvSpPr>
          <p:spPr>
            <a:xfrm>
              <a:off x="1152395" y="2190289"/>
              <a:ext cx="5032332" cy="1298376"/>
            </a:xfrm>
            <a:prstGeom prst="rect">
              <a:avLst/>
            </a:prstGeom>
            <a:solidFill>
              <a:srgbClr val="001E62"/>
            </a:solidFill>
            <a:effectLst>
              <a:outerShdw blurRad="50800" dist="50800" dir="5400000" algn="ctr" rotWithShape="0">
                <a:srgbClr val="000000">
                  <a:alpha val="29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 descr="A person in a suit smiling&#10;&#10;AI-generated content may be incorrect.">
              <a:extLst>
                <a:ext uri="{FF2B5EF4-FFF2-40B4-BE49-F238E27FC236}">
                  <a16:creationId xmlns:a16="http://schemas.microsoft.com/office/drawing/2014/main" id="{E1417AFD-4052-10F1-923C-EE008410CE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b="22176"/>
            <a:stretch>
              <a:fillRect/>
            </a:stretch>
          </p:blipFill>
          <p:spPr>
            <a:xfrm>
              <a:off x="15284" y="2020603"/>
              <a:ext cx="2449752" cy="1477983"/>
            </a:xfrm>
            <a:prstGeom prst="rect">
              <a:avLst/>
            </a:prstGeom>
            <a:effectLst>
              <a:outerShdw blurRad="50800" dist="50800" dir="5400000" algn="ctr" rotWithShape="0">
                <a:srgbClr val="000000">
                  <a:alpha val="29000"/>
                </a:srgbClr>
              </a:outerShdw>
            </a:effectLst>
          </p:spPr>
        </p:pic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5320FCB4-F62B-8776-FDB6-18062428FEDD}"/>
              </a:ext>
            </a:extLst>
          </p:cNvPr>
          <p:cNvSpPr txBox="1">
            <a:spLocks/>
          </p:cNvSpPr>
          <p:nvPr/>
        </p:nvSpPr>
        <p:spPr>
          <a:xfrm>
            <a:off x="369233" y="-344416"/>
            <a:ext cx="11537852" cy="17778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>
                <a:solidFill>
                  <a:srgbClr val="001D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You, Partners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E9669D-BBEF-AAFB-66DE-061D9A1E44DA}"/>
              </a:ext>
            </a:extLst>
          </p:cNvPr>
          <p:cNvSpPr txBox="1"/>
          <p:nvPr/>
        </p:nvSpPr>
        <p:spPr>
          <a:xfrm>
            <a:off x="8262338" y="4468523"/>
            <a:ext cx="36678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Jamie Jacob</a:t>
            </a:r>
          </a:p>
          <a:p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Chief Executive Officer, </a:t>
            </a:r>
          </a:p>
          <a:p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Ajax Paving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FE399E-7878-E2B5-2625-ADBF79BF1A35}"/>
              </a:ext>
            </a:extLst>
          </p:cNvPr>
          <p:cNvSpPr txBox="1"/>
          <p:nvPr/>
        </p:nvSpPr>
        <p:spPr>
          <a:xfrm>
            <a:off x="8239235" y="2999261"/>
            <a:ext cx="36678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 Hirsch </a:t>
            </a:r>
            <a:r>
              <a:rPr lang="en-US" sz="16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Pescovitz</a:t>
            </a:r>
            <a:endParaRPr lang="en-US" sz="16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President, Oakland University</a:t>
            </a:r>
          </a:p>
        </p:txBody>
      </p:sp>
      <p:pic>
        <p:nvPicPr>
          <p:cNvPr id="9" name="Picture 8" descr="A blue and white logo&#10;&#10;Description automatically generated">
            <a:extLst>
              <a:ext uri="{FF2B5EF4-FFF2-40B4-BE49-F238E27FC236}">
                <a16:creationId xmlns:a16="http://schemas.microsoft.com/office/drawing/2014/main" id="{1188CCFE-2E58-503E-ADC3-7ACE9FC9800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5058" y="962264"/>
            <a:ext cx="1609914" cy="873719"/>
          </a:xfrm>
          <a:prstGeom prst="rect">
            <a:avLst/>
          </a:prstGeom>
        </p:spPr>
      </p:pic>
      <p:pic>
        <p:nvPicPr>
          <p:cNvPr id="10" name="Picture 9" descr="A blue and white logo&#10;&#10;Description automatically generated">
            <a:extLst>
              <a:ext uri="{FF2B5EF4-FFF2-40B4-BE49-F238E27FC236}">
                <a16:creationId xmlns:a16="http://schemas.microsoft.com/office/drawing/2014/main" id="{E4D50EED-12CC-0883-FAF2-BC4B330A432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91097" y="1259806"/>
            <a:ext cx="2943771" cy="55005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21BC34F-2350-4361-DD10-525CE1777FE4}"/>
              </a:ext>
            </a:extLst>
          </p:cNvPr>
          <p:cNvSpPr/>
          <p:nvPr/>
        </p:nvSpPr>
        <p:spPr>
          <a:xfrm>
            <a:off x="560877" y="3528920"/>
            <a:ext cx="5623849" cy="1883857"/>
          </a:xfrm>
          <a:prstGeom prst="rect">
            <a:avLst/>
          </a:prstGeom>
          <a:solidFill>
            <a:srgbClr val="00A3E0"/>
          </a:solidFill>
          <a:ln>
            <a:noFill/>
          </a:ln>
          <a:effectLst>
            <a:outerShdw blurRad="50800" dist="50800" dir="5400000" algn="ctr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4C7BA581-909C-15C7-D73A-6D57FA27A1A5}"/>
              </a:ext>
            </a:extLst>
          </p:cNvPr>
          <p:cNvSpPr txBox="1">
            <a:spLocks/>
          </p:cNvSpPr>
          <p:nvPr/>
        </p:nvSpPr>
        <p:spPr>
          <a:xfrm>
            <a:off x="660112" y="3672707"/>
            <a:ext cx="5389829" cy="119559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6863" lvl="1" indent="-285750">
              <a:buClr>
                <a:srgbClr val="001E62"/>
              </a:buClr>
              <a:buFont typeface="Wingdings" pitchFamily="2" charset="2"/>
              <a:buChar char="ü"/>
            </a:pPr>
            <a:r>
              <a:rPr lang="en-US"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Chaired by Quigley, the CEO Talent Council’s 23 C-suite leaders provide strategic direction for the Chamber’s education and talent work. </a:t>
            </a:r>
          </a:p>
          <a:p>
            <a:pPr marL="296863" lvl="1" indent="-285750">
              <a:buClr>
                <a:srgbClr val="001E62"/>
              </a:buClr>
              <a:buFont typeface="Wingdings" pitchFamily="2" charset="2"/>
              <a:buChar char="ü"/>
            </a:pPr>
            <a:r>
              <a:rPr lang="en-US"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Detroit Drives Degrees Leadership Council brings together leaders to achieve educational attainment and racial equity goals.</a:t>
            </a:r>
          </a:p>
          <a:p>
            <a:pPr marL="11113" lvl="1" indent="0">
              <a:buClr>
                <a:srgbClr val="80BE20"/>
              </a:buClr>
              <a:buFont typeface="Arial"/>
              <a:buNone/>
            </a:pP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42C52E93-5E3E-1964-4E99-5792E18937E0}"/>
              </a:ext>
            </a:extLst>
          </p:cNvPr>
          <p:cNvCxnSpPr>
            <a:cxnSpLocks/>
          </p:cNvCxnSpPr>
          <p:nvPr/>
        </p:nvCxnSpPr>
        <p:spPr>
          <a:xfrm rot="10800000" flipH="1">
            <a:off x="548352" y="1547978"/>
            <a:ext cx="806706" cy="3057099"/>
          </a:xfrm>
          <a:prstGeom prst="bentConnector3">
            <a:avLst>
              <a:gd name="adj1" fmla="val -28337"/>
            </a:avLst>
          </a:prstGeom>
          <a:ln w="28575">
            <a:solidFill>
              <a:srgbClr val="001E6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7F275F35-2BDA-97EC-8157-9D6F01253CDB}"/>
              </a:ext>
            </a:extLst>
          </p:cNvPr>
          <p:cNvSpPr txBox="1"/>
          <p:nvPr/>
        </p:nvSpPr>
        <p:spPr>
          <a:xfrm>
            <a:off x="1724155" y="2214826"/>
            <a:ext cx="4192656" cy="107721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Peter Quigley</a:t>
            </a:r>
          </a:p>
          <a:p>
            <a:pPr algn="ctr"/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Strategic Advisor and Board Member</a:t>
            </a:r>
            <a:r>
              <a:rPr lang="en-US" sz="1600">
                <a:solidFill>
                  <a:schemeClr val="bg1"/>
                </a:solidFill>
                <a:latin typeface="Arial"/>
                <a:cs typeface="Arial"/>
              </a:rPr>
              <a:t>, Kelly; </a:t>
            </a:r>
          </a:p>
          <a:p>
            <a:r>
              <a:rPr lang="en-US" sz="1600">
                <a:solidFill>
                  <a:schemeClr val="bg1"/>
                </a:solidFill>
                <a:latin typeface="Arial"/>
                <a:cs typeface="Arial"/>
              </a:rPr>
              <a:t>Chair, Board of Directors and CEO Talent Council, Detroit Regional Chamber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C84251-07E8-8A98-111C-834AFB889183}"/>
              </a:ext>
            </a:extLst>
          </p:cNvPr>
          <p:cNvSpPr txBox="1"/>
          <p:nvPr/>
        </p:nvSpPr>
        <p:spPr>
          <a:xfrm>
            <a:off x="8355733" y="2085143"/>
            <a:ext cx="14109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001D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Co-Chairs</a:t>
            </a:r>
          </a:p>
        </p:txBody>
      </p:sp>
    </p:spTree>
    <p:extLst>
      <p:ext uri="{BB962C8B-B14F-4D97-AF65-F5344CB8AC3E}">
        <p14:creationId xmlns:p14="http://schemas.microsoft.com/office/powerpoint/2010/main" val="22309759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36A06-3D2F-F89D-4F7B-789ECBEA3F83}"/>
              </a:ext>
            </a:extLst>
          </p:cNvPr>
          <p:cNvSpPr txBox="1">
            <a:spLocks/>
          </p:cNvSpPr>
          <p:nvPr/>
        </p:nvSpPr>
        <p:spPr>
          <a:xfrm>
            <a:off x="367825" y="268383"/>
            <a:ext cx="12197627" cy="17778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000" b="1">
              <a:solidFill>
                <a:srgbClr val="001D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40F1D1A-6A31-C713-FF1A-9BB862B6D85B}"/>
              </a:ext>
            </a:extLst>
          </p:cNvPr>
          <p:cNvSpPr txBox="1">
            <a:spLocks/>
          </p:cNvSpPr>
          <p:nvPr/>
        </p:nvSpPr>
        <p:spPr>
          <a:xfrm>
            <a:off x="322105" y="268383"/>
            <a:ext cx="11987494" cy="5864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>
                <a:solidFill>
                  <a:srgbClr val="001D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Michigan’s Drop in Per Capita Income Ranking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A6BE21D-E07B-5179-E50D-3BF994242177}"/>
              </a:ext>
            </a:extLst>
          </p:cNvPr>
          <p:cNvGrpSpPr/>
          <p:nvPr/>
        </p:nvGrpSpPr>
        <p:grpSpPr>
          <a:xfrm>
            <a:off x="4009114" y="1583025"/>
            <a:ext cx="3890827" cy="3143426"/>
            <a:chOff x="2430049" y="597068"/>
            <a:chExt cx="6300592" cy="509029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EDCE562-4FA4-C7CF-4EF2-08CD2D7BE64E}"/>
                </a:ext>
              </a:extLst>
            </p:cNvPr>
            <p:cNvSpPr txBox="1"/>
            <p:nvPr/>
          </p:nvSpPr>
          <p:spPr>
            <a:xfrm>
              <a:off x="2774513" y="597068"/>
              <a:ext cx="3056350" cy="14951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None/>
              </a:pPr>
              <a:r>
                <a:rPr lang="en-US" sz="5400" b="1">
                  <a:solidFill>
                    <a:srgbClr val="42B8E6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18</a:t>
              </a:r>
              <a:r>
                <a:rPr lang="en-US" sz="5400" b="1" baseline="30000">
                  <a:solidFill>
                    <a:srgbClr val="42B8E6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en-US" sz="2000" b="1">
                  <a:solidFill>
                    <a:srgbClr val="42B8E6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 </a:t>
              </a:r>
              <a:endParaRPr lang="en-US" sz="2000">
                <a:solidFill>
                  <a:srgbClr val="42B8E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36049E8-5ABE-F73D-0637-552757BFE086}"/>
                </a:ext>
              </a:extLst>
            </p:cNvPr>
            <p:cNvSpPr txBox="1"/>
            <p:nvPr/>
          </p:nvSpPr>
          <p:spPr>
            <a:xfrm>
              <a:off x="5613719" y="3091158"/>
              <a:ext cx="3056350" cy="14951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None/>
              </a:pPr>
              <a:r>
                <a:rPr lang="en-US" sz="5400" b="1">
                  <a:solidFill>
                    <a:srgbClr val="F58F35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40</a:t>
              </a:r>
              <a:r>
                <a:rPr lang="en-US" sz="5400" b="1" baseline="30000">
                  <a:solidFill>
                    <a:srgbClr val="F58F35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en-US" sz="5400" b="1">
                  <a:solidFill>
                    <a:srgbClr val="F58F35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 </a:t>
              </a:r>
              <a:endParaRPr lang="en-US" sz="5400">
                <a:solidFill>
                  <a:srgbClr val="F58F3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B26B08C-35B1-E3DB-DA61-D2FF441A1A3B}"/>
                </a:ext>
              </a:extLst>
            </p:cNvPr>
            <p:cNvSpPr/>
            <p:nvPr/>
          </p:nvSpPr>
          <p:spPr>
            <a:xfrm>
              <a:off x="3407078" y="2029411"/>
              <a:ext cx="1791222" cy="3657947"/>
            </a:xfrm>
            <a:prstGeom prst="rect">
              <a:avLst/>
            </a:prstGeom>
            <a:gradFill>
              <a:gsLst>
                <a:gs pos="0">
                  <a:srgbClr val="FFC000"/>
                </a:gs>
                <a:gs pos="0">
                  <a:srgbClr val="42B8E6"/>
                </a:gs>
                <a:gs pos="82000">
                  <a:srgbClr val="327ABD"/>
                </a:gs>
                <a:gs pos="100000">
                  <a:srgbClr val="327ABD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E3FDB86-F2D8-96BC-2694-A13E6F098E30}"/>
                </a:ext>
              </a:extLst>
            </p:cNvPr>
            <p:cNvSpPr/>
            <p:nvPr/>
          </p:nvSpPr>
          <p:spPr>
            <a:xfrm>
              <a:off x="6087648" y="4371583"/>
              <a:ext cx="1791222" cy="1315775"/>
            </a:xfrm>
            <a:prstGeom prst="rect">
              <a:avLst/>
            </a:prstGeom>
            <a:gradFill>
              <a:gsLst>
                <a:gs pos="0">
                  <a:srgbClr val="FFC000"/>
                </a:gs>
                <a:gs pos="0">
                  <a:srgbClr val="FFC000"/>
                </a:gs>
                <a:gs pos="82000">
                  <a:srgbClr val="F58F35"/>
                </a:gs>
                <a:gs pos="100000">
                  <a:srgbClr val="F58F35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Down Arrow 21">
              <a:extLst>
                <a:ext uri="{FF2B5EF4-FFF2-40B4-BE49-F238E27FC236}">
                  <a16:creationId xmlns:a16="http://schemas.microsoft.com/office/drawing/2014/main" id="{9EBE3DE4-999B-5476-F66D-83174B0C8C60}"/>
                </a:ext>
              </a:extLst>
            </p:cNvPr>
            <p:cNvSpPr/>
            <p:nvPr/>
          </p:nvSpPr>
          <p:spPr>
            <a:xfrm>
              <a:off x="6223344" y="2029411"/>
              <a:ext cx="1519829" cy="1828973"/>
            </a:xfrm>
            <a:prstGeom prst="downArrow">
              <a:avLst/>
            </a:prstGeom>
            <a:solidFill>
              <a:srgbClr val="F58F35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3ED8EC5-B8A0-33CD-B776-541062185D86}"/>
                </a:ext>
              </a:extLst>
            </p:cNvPr>
            <p:cNvSpPr txBox="1"/>
            <p:nvPr/>
          </p:nvSpPr>
          <p:spPr>
            <a:xfrm>
              <a:off x="6087648" y="4529919"/>
              <a:ext cx="179122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None/>
              </a:pPr>
              <a:r>
                <a:rPr lang="en-US" sz="240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2024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9C011E6-D2C0-60A4-D527-39D2762C7CF1}"/>
                </a:ext>
              </a:extLst>
            </p:cNvPr>
            <p:cNvSpPr txBox="1"/>
            <p:nvPr/>
          </p:nvSpPr>
          <p:spPr>
            <a:xfrm>
              <a:off x="3407078" y="2155104"/>
              <a:ext cx="179122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None/>
              </a:pPr>
              <a:r>
                <a:rPr lang="en-US" sz="2400">
                  <a:solidFill>
                    <a:srgbClr val="FFFFFF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2000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BD3EAE4-8F29-D4C9-EC95-FBE22D8FEAE1}"/>
                </a:ext>
              </a:extLst>
            </p:cNvPr>
            <p:cNvCxnSpPr/>
            <p:nvPr/>
          </p:nvCxnSpPr>
          <p:spPr>
            <a:xfrm>
              <a:off x="2430049" y="5687358"/>
              <a:ext cx="6300592" cy="0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C73FF52C-5C74-F086-6A70-969033817C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5068003"/>
              </p:ext>
            </p:extLst>
          </p:nvPr>
        </p:nvGraphicFramePr>
        <p:xfrm>
          <a:off x="8330695" y="1303702"/>
          <a:ext cx="3261483" cy="3702073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805920">
                  <a:extLst>
                    <a:ext uri="{9D8B030D-6E8A-4147-A177-3AD203B41FA5}">
                      <a16:colId xmlns:a16="http://schemas.microsoft.com/office/drawing/2014/main" val="291276136"/>
                    </a:ext>
                  </a:extLst>
                </a:gridCol>
                <a:gridCol w="2455563">
                  <a:extLst>
                    <a:ext uri="{9D8B030D-6E8A-4147-A177-3AD203B41FA5}">
                      <a16:colId xmlns:a16="http://schemas.microsoft.com/office/drawing/2014/main" val="3093945092"/>
                    </a:ext>
                  </a:extLst>
                </a:gridCol>
              </a:tblGrid>
              <a:tr h="457943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/>
                        <a:t>Lowest Per Capita Income States</a:t>
                      </a:r>
                      <a:endParaRPr lang="en-US" sz="1600" b="1" i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707" marR="82707" marT="41353" marB="41353" anchor="ctr">
                    <a:solidFill>
                      <a:srgbClr val="001D6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7946321"/>
                  </a:ext>
                </a:extLst>
              </a:tr>
              <a:tr h="324413"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>
                          <a:solidFill>
                            <a:srgbClr val="001D6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</a:t>
                      </a:r>
                    </a:p>
                  </a:txBody>
                  <a:tcPr marL="82707" marR="82707" marT="41353" marB="4135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>
                          <a:solidFill>
                            <a:srgbClr val="001D6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Georgia</a:t>
                      </a:r>
                    </a:p>
                  </a:txBody>
                  <a:tcPr marL="82707" marR="82707" marT="41353" marB="41353" anchor="ctr"/>
                </a:tc>
                <a:extLst>
                  <a:ext uri="{0D108BD9-81ED-4DB2-BD59-A6C34878D82A}">
                    <a16:rowId xmlns:a16="http://schemas.microsoft.com/office/drawing/2014/main" val="427289255"/>
                  </a:ext>
                </a:extLst>
              </a:tr>
              <a:tr h="324413"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>
                          <a:solidFill>
                            <a:srgbClr val="001D6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</a:p>
                  </a:txBody>
                  <a:tcPr marL="82707" marR="82707" marT="41353" marB="4135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kern="1200">
                          <a:solidFill>
                            <a:srgbClr val="001D6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Idaho</a:t>
                      </a:r>
                      <a:endParaRPr lang="en-US" sz="1400" b="0" i="0" kern="1200">
                        <a:solidFill>
                          <a:srgbClr val="001D6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2707" marR="82707" marT="41353" marB="41353" anchor="ctr"/>
                </a:tc>
                <a:extLst>
                  <a:ext uri="{0D108BD9-81ED-4DB2-BD59-A6C34878D82A}">
                    <a16:rowId xmlns:a16="http://schemas.microsoft.com/office/drawing/2014/main" val="3789126646"/>
                  </a:ext>
                </a:extLst>
              </a:tr>
              <a:tr h="324413"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>
                          <a:solidFill>
                            <a:srgbClr val="001D6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</a:t>
                      </a:r>
                    </a:p>
                  </a:txBody>
                  <a:tcPr marL="82707" marR="82707" marT="41353" marB="4135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kern="1200">
                          <a:solidFill>
                            <a:srgbClr val="001D6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Louisiana</a:t>
                      </a:r>
                      <a:endParaRPr lang="en-US" sz="1400" b="0" i="0" kern="1200">
                        <a:solidFill>
                          <a:srgbClr val="001D6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2707" marR="82707" marT="41353" marB="41353" anchor="ctr"/>
                </a:tc>
                <a:extLst>
                  <a:ext uri="{0D108BD9-81ED-4DB2-BD59-A6C34878D82A}">
                    <a16:rowId xmlns:a16="http://schemas.microsoft.com/office/drawing/2014/main" val="1439442428"/>
                  </a:ext>
                </a:extLst>
              </a:tr>
              <a:tr h="324413"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>
                          <a:solidFill>
                            <a:srgbClr val="001D6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</a:t>
                      </a:r>
                    </a:p>
                  </a:txBody>
                  <a:tcPr marL="82707" marR="82707" marT="41353" marB="4135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kern="1200">
                          <a:solidFill>
                            <a:srgbClr val="001D6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South Carolina</a:t>
                      </a:r>
                      <a:endParaRPr lang="en-US" sz="1400" b="0" i="0" kern="1200">
                        <a:solidFill>
                          <a:srgbClr val="001D6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2707" marR="82707" marT="41353" marB="41353" anchor="ctr"/>
                </a:tc>
                <a:extLst>
                  <a:ext uri="{0D108BD9-81ED-4DB2-BD59-A6C34878D82A}">
                    <a16:rowId xmlns:a16="http://schemas.microsoft.com/office/drawing/2014/main" val="4104694437"/>
                  </a:ext>
                </a:extLst>
              </a:tr>
              <a:tr h="324413"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>
                          <a:solidFill>
                            <a:srgbClr val="001D6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</a:p>
                  </a:txBody>
                  <a:tcPr marL="82707" marR="82707" marT="41353" marB="4135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kern="1200">
                          <a:solidFill>
                            <a:srgbClr val="001D6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Arkansas</a:t>
                      </a:r>
                      <a:endParaRPr lang="en-US" sz="1400" b="0" i="0" kern="1200">
                        <a:solidFill>
                          <a:srgbClr val="001D6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2707" marR="82707" marT="41353" marB="41353" anchor="ctr"/>
                </a:tc>
                <a:extLst>
                  <a:ext uri="{0D108BD9-81ED-4DB2-BD59-A6C34878D82A}">
                    <a16:rowId xmlns:a16="http://schemas.microsoft.com/office/drawing/2014/main" val="645631750"/>
                  </a:ext>
                </a:extLst>
              </a:tr>
              <a:tr h="324413"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>
                          <a:solidFill>
                            <a:srgbClr val="001D6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</a:t>
                      </a:r>
                    </a:p>
                  </a:txBody>
                  <a:tcPr marL="82707" marR="82707" marT="41353" marB="4135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kern="1200">
                          <a:solidFill>
                            <a:srgbClr val="001D6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Kentucky</a:t>
                      </a:r>
                      <a:endParaRPr lang="en-US" sz="1400" b="0" i="0" kern="1200">
                        <a:solidFill>
                          <a:srgbClr val="001D6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2707" marR="82707" marT="41353" marB="41353" anchor="ctr"/>
                </a:tc>
                <a:extLst>
                  <a:ext uri="{0D108BD9-81ED-4DB2-BD59-A6C34878D82A}">
                    <a16:rowId xmlns:a16="http://schemas.microsoft.com/office/drawing/2014/main" val="2188476454"/>
                  </a:ext>
                </a:extLst>
              </a:tr>
              <a:tr h="324413"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>
                          <a:solidFill>
                            <a:srgbClr val="001D6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</a:t>
                      </a:r>
                    </a:p>
                  </a:txBody>
                  <a:tcPr marL="82707" marR="82707" marT="41353" marB="4135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kern="1200">
                          <a:solidFill>
                            <a:srgbClr val="001D6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New Mexico</a:t>
                      </a:r>
                      <a:endParaRPr lang="en-US" sz="1400" b="0" i="0" kern="1200">
                        <a:solidFill>
                          <a:srgbClr val="001D6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2707" marR="82707" marT="41353" marB="41353" anchor="ctr"/>
                </a:tc>
                <a:extLst>
                  <a:ext uri="{0D108BD9-81ED-4DB2-BD59-A6C34878D82A}">
                    <a16:rowId xmlns:a16="http://schemas.microsoft.com/office/drawing/2014/main" val="345364487"/>
                  </a:ext>
                </a:extLst>
              </a:tr>
              <a:tr h="324413"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>
                          <a:solidFill>
                            <a:srgbClr val="001D6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</a:t>
                      </a:r>
                    </a:p>
                  </a:txBody>
                  <a:tcPr marL="82707" marR="82707" marT="41353" marB="4135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kern="1200">
                          <a:solidFill>
                            <a:srgbClr val="001D6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Alabama</a:t>
                      </a:r>
                    </a:p>
                  </a:txBody>
                  <a:tcPr marL="82707" marR="82707" marT="41353" marB="41353" anchor="ctr"/>
                </a:tc>
                <a:extLst>
                  <a:ext uri="{0D108BD9-81ED-4DB2-BD59-A6C34878D82A}">
                    <a16:rowId xmlns:a16="http://schemas.microsoft.com/office/drawing/2014/main" val="61941253"/>
                  </a:ext>
                </a:extLst>
              </a:tr>
              <a:tr h="324413"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>
                          <a:solidFill>
                            <a:srgbClr val="001D6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</a:t>
                      </a:r>
                    </a:p>
                  </a:txBody>
                  <a:tcPr marL="82707" marR="82707" marT="41353" marB="4135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>
                          <a:solidFill>
                            <a:srgbClr val="001D6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West Virginia</a:t>
                      </a:r>
                    </a:p>
                  </a:txBody>
                  <a:tcPr marL="82707" marR="82707" marT="41353" marB="41353" anchor="ctr"/>
                </a:tc>
                <a:extLst>
                  <a:ext uri="{0D108BD9-81ED-4DB2-BD59-A6C34878D82A}">
                    <a16:rowId xmlns:a16="http://schemas.microsoft.com/office/drawing/2014/main" val="408090929"/>
                  </a:ext>
                </a:extLst>
              </a:tr>
              <a:tr h="324413"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>
                          <a:solidFill>
                            <a:srgbClr val="001D6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 marL="82707" marR="82707" marT="41353" marB="4135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>
                          <a:solidFill>
                            <a:srgbClr val="001D6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Mississippi</a:t>
                      </a:r>
                    </a:p>
                  </a:txBody>
                  <a:tcPr marL="82707" marR="82707" marT="41353" marB="41353" anchor="ctr"/>
                </a:tc>
                <a:extLst>
                  <a:ext uri="{0D108BD9-81ED-4DB2-BD59-A6C34878D82A}">
                    <a16:rowId xmlns:a16="http://schemas.microsoft.com/office/drawing/2014/main" val="3662558684"/>
                  </a:ext>
                </a:extLst>
              </a:tr>
            </a:tbl>
          </a:graphicData>
        </a:graphic>
      </p:graphicFrame>
      <p:grpSp>
        <p:nvGrpSpPr>
          <p:cNvPr id="27" name="Group 26">
            <a:extLst>
              <a:ext uri="{FF2B5EF4-FFF2-40B4-BE49-F238E27FC236}">
                <a16:creationId xmlns:a16="http://schemas.microsoft.com/office/drawing/2014/main" id="{1CBABF2E-A7E2-B7B5-C8EB-E3DC28A2D244}"/>
              </a:ext>
            </a:extLst>
          </p:cNvPr>
          <p:cNvGrpSpPr/>
          <p:nvPr/>
        </p:nvGrpSpPr>
        <p:grpSpPr>
          <a:xfrm>
            <a:off x="593450" y="1365742"/>
            <a:ext cx="3267856" cy="3640027"/>
            <a:chOff x="556181" y="5049927"/>
            <a:chExt cx="6325387" cy="716146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A5CFB81-9A07-4899-F097-D7129892118E}"/>
                </a:ext>
              </a:extLst>
            </p:cNvPr>
            <p:cNvSpPr/>
            <p:nvPr/>
          </p:nvSpPr>
          <p:spPr>
            <a:xfrm>
              <a:off x="556181" y="5049927"/>
              <a:ext cx="6325387" cy="716146"/>
            </a:xfrm>
            <a:prstGeom prst="rect">
              <a:avLst/>
            </a:prstGeom>
            <a:solidFill>
              <a:srgbClr val="001D61"/>
            </a:solidFill>
            <a:ln>
              <a:noFill/>
            </a:ln>
            <a:effectLst>
              <a:outerShdw blurRad="50800" dist="50800" dir="5400000" algn="ctr" rotWithShape="0">
                <a:srgbClr val="000000">
                  <a:alpha val="29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1D61"/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05D461A-1EAD-47A0-1872-1E1461D937E0}"/>
                </a:ext>
              </a:extLst>
            </p:cNvPr>
            <p:cNvSpPr txBox="1"/>
            <p:nvPr/>
          </p:nvSpPr>
          <p:spPr>
            <a:xfrm>
              <a:off x="1057283" y="5115613"/>
              <a:ext cx="5429999" cy="5994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Michiganders would have an additional </a:t>
              </a:r>
              <a:r>
                <a:rPr lang="en-US" altLang="en-US" sz="2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$8,000 in per capita</a:t>
              </a:r>
              <a:r>
                <a:rPr lang="en-US" alt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income annually if the state maintained its 18th ranking.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94A91351-F183-EC66-D0EA-EB5FA3220497}"/>
              </a:ext>
            </a:extLst>
          </p:cNvPr>
          <p:cNvSpPr txBox="1"/>
          <p:nvPr/>
        </p:nvSpPr>
        <p:spPr>
          <a:xfrm>
            <a:off x="593450" y="5402262"/>
            <a:ext cx="719319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i="1">
                <a:solidFill>
                  <a:srgbClr val="BDBE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U.S. Census Bureau American Community Survey 2024 One-Year Estimates</a:t>
            </a:r>
          </a:p>
        </p:txBody>
      </p:sp>
    </p:spTree>
    <p:extLst>
      <p:ext uri="{BB962C8B-B14F-4D97-AF65-F5344CB8AC3E}">
        <p14:creationId xmlns:p14="http://schemas.microsoft.com/office/powerpoint/2010/main" val="18396830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showing the number of states in different states&#10;&#10;AI-generated content may be incorrect.">
            <a:extLst>
              <a:ext uri="{FF2B5EF4-FFF2-40B4-BE49-F238E27FC236}">
                <a16:creationId xmlns:a16="http://schemas.microsoft.com/office/drawing/2014/main" id="{244ADF83-492C-AC5B-E4BA-5E4583EB64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8731" y="1366344"/>
            <a:ext cx="6464517" cy="463385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775B4CB-FB0C-E03D-33F0-3DCE02138F10}"/>
              </a:ext>
            </a:extLst>
          </p:cNvPr>
          <p:cNvSpPr txBox="1">
            <a:spLocks/>
          </p:cNvSpPr>
          <p:nvPr/>
        </p:nvSpPr>
        <p:spPr>
          <a:xfrm>
            <a:off x="367825" y="268383"/>
            <a:ext cx="11987494" cy="1097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>
                <a:solidFill>
                  <a:srgbClr val="001D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Higher Educational Attainment Means Higher Economic Growth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A5248C7-C355-5FC4-163E-11EAA358A76F}"/>
              </a:ext>
            </a:extLst>
          </p:cNvPr>
          <p:cNvSpPr/>
          <p:nvPr/>
        </p:nvSpPr>
        <p:spPr>
          <a:xfrm>
            <a:off x="606350" y="1689510"/>
            <a:ext cx="3310913" cy="3662931"/>
          </a:xfrm>
          <a:prstGeom prst="rect">
            <a:avLst/>
          </a:prstGeom>
          <a:solidFill>
            <a:srgbClr val="001D61"/>
          </a:solidFill>
          <a:ln>
            <a:noFill/>
          </a:ln>
          <a:effectLst>
            <a:outerShdw blurRad="50800" dist="50800" dir="5400000" algn="ctr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666CF8-EB74-5E92-DB51-3984112D532F}"/>
              </a:ext>
            </a:extLst>
          </p:cNvPr>
          <p:cNvSpPr txBox="1"/>
          <p:nvPr/>
        </p:nvSpPr>
        <p:spPr>
          <a:xfrm>
            <a:off x="871092" y="2551479"/>
            <a:ext cx="27814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 CAPITA </a:t>
            </a:r>
          </a:p>
          <a:p>
            <a:pPr algn="ctr"/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GDP AND EDUCATIONAL ATTAINMENT BY PEER REGIONS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75DEC1-71F9-4D0D-3342-9686237F4681}"/>
              </a:ext>
            </a:extLst>
          </p:cNvPr>
          <p:cNvSpPr txBox="1"/>
          <p:nvPr/>
        </p:nvSpPr>
        <p:spPr>
          <a:xfrm>
            <a:off x="367825" y="5491655"/>
            <a:ext cx="39309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900" i="1">
                <a:solidFill>
                  <a:srgbClr val="BDBE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Source: U.S. Bureau of Economic Analysis, U.S. Census Bureau American Community Survey One-Year Estimates</a:t>
            </a:r>
          </a:p>
        </p:txBody>
      </p:sp>
    </p:spTree>
    <p:extLst>
      <p:ext uri="{BB962C8B-B14F-4D97-AF65-F5344CB8AC3E}">
        <p14:creationId xmlns:p14="http://schemas.microsoft.com/office/powerpoint/2010/main" val="5883793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in blue gowns&#10;&#10;AI-generated content may be incorrect.">
            <a:extLst>
              <a:ext uri="{FF2B5EF4-FFF2-40B4-BE49-F238E27FC236}">
                <a16:creationId xmlns:a16="http://schemas.microsoft.com/office/drawing/2014/main" id="{0FBE3929-2A0E-6624-21F1-26D693EFC0A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6160"/>
          <a:stretch>
            <a:fillRect/>
          </a:stretch>
        </p:blipFill>
        <p:spPr>
          <a:xfrm>
            <a:off x="1666577" y="1626010"/>
            <a:ext cx="8615340" cy="424072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08F2E40-8745-CF55-3345-45042300814F}"/>
              </a:ext>
            </a:extLst>
          </p:cNvPr>
          <p:cNvSpPr txBox="1">
            <a:spLocks/>
          </p:cNvSpPr>
          <p:nvPr/>
        </p:nvSpPr>
        <p:spPr>
          <a:xfrm>
            <a:off x="366095" y="-85804"/>
            <a:ext cx="11216305" cy="17778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>
                <a:solidFill>
                  <a:srgbClr val="001D61"/>
                </a:solidFill>
                <a:latin typeface="Arial"/>
                <a:cs typeface="Arial"/>
              </a:rPr>
              <a:t>Most Top-Paying Michigan Jobs Go to Those With Four-Year Degrees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13C9E0-5F05-A085-3BAB-15D8A9BE7F8B}"/>
              </a:ext>
            </a:extLst>
          </p:cNvPr>
          <p:cNvSpPr txBox="1"/>
          <p:nvPr/>
        </p:nvSpPr>
        <p:spPr>
          <a:xfrm>
            <a:off x="1910083" y="1837111"/>
            <a:ext cx="4928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001D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OF WORKING-AGE </a:t>
            </a:r>
          </a:p>
          <a:p>
            <a:pPr algn="ctr"/>
            <a:r>
              <a:rPr lang="en-US">
                <a:solidFill>
                  <a:srgbClr val="001D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POPULATION BY DEGREE LEVELS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6EFB3F-87B5-DB50-0F16-CEA54237B1DA}"/>
              </a:ext>
            </a:extLst>
          </p:cNvPr>
          <p:cNvSpPr txBox="1"/>
          <p:nvPr/>
        </p:nvSpPr>
        <p:spPr>
          <a:xfrm>
            <a:off x="6445024" y="1190780"/>
            <a:ext cx="4928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001D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OF JOBS THAT PAY </a:t>
            </a:r>
          </a:p>
          <a:p>
            <a:pPr algn="ctr"/>
            <a:r>
              <a:rPr lang="en-US">
                <a:solidFill>
                  <a:srgbClr val="001D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$65,000 OR MORE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34EF40-FDA6-4883-D806-4AF4AE2B6260}"/>
              </a:ext>
            </a:extLst>
          </p:cNvPr>
          <p:cNvSpPr txBox="1"/>
          <p:nvPr/>
        </p:nvSpPr>
        <p:spPr>
          <a:xfrm>
            <a:off x="574622" y="5497403"/>
            <a:ext cx="80297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900" i="1">
                <a:solidFill>
                  <a:srgbClr val="BDBE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Source: Don Grimes, Bureau of Labor Statistics, U.S. Census Bureau </a:t>
            </a:r>
          </a:p>
          <a:p>
            <a:pPr>
              <a:buNone/>
            </a:pPr>
            <a:r>
              <a:rPr lang="en-US" sz="900" i="1">
                <a:solidFill>
                  <a:srgbClr val="BDBE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Note: Percentages do not add to 100% due to rounding.</a:t>
            </a:r>
          </a:p>
        </p:txBody>
      </p:sp>
    </p:spTree>
    <p:extLst>
      <p:ext uri="{BB962C8B-B14F-4D97-AF65-F5344CB8AC3E}">
        <p14:creationId xmlns:p14="http://schemas.microsoft.com/office/powerpoint/2010/main" val="35265513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11FE1BF0605A44E91B8BBCD8CE46372" ma:contentTypeVersion="19" ma:contentTypeDescription="Create a new document." ma:contentTypeScope="" ma:versionID="d622e93e559287f6b6e976efe326bbe0">
  <xsd:schema xmlns:xsd="http://www.w3.org/2001/XMLSchema" xmlns:xs="http://www.w3.org/2001/XMLSchema" xmlns:p="http://schemas.microsoft.com/office/2006/metadata/properties" xmlns:ns2="fd74f12a-b471-4e6b-8a56-37789ef5c6e4" xmlns:ns3="cd6a4ab7-8323-47f6-8803-3e2d092f3e6b" targetNamespace="http://schemas.microsoft.com/office/2006/metadata/properties" ma:root="true" ma:fieldsID="a3f89c968de6581726d7f1e9fa9e5258" ns2:_="" ns3:_="">
    <xsd:import namespace="fd74f12a-b471-4e6b-8a56-37789ef5c6e4"/>
    <xsd:import namespace="cd6a4ab7-8323-47f6-8803-3e2d092f3e6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74f12a-b471-4e6b-8a56-37789ef5c6e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9591c5f5-ac44-4f79-b0e6-64919c125f6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6a4ab7-8323-47f6-8803-3e2d092f3e6b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1c9075d3-6884-4898-9bae-8651fcf3b0bc}" ma:internalName="TaxCatchAll" ma:showField="CatchAllData" ma:web="cd6a4ab7-8323-47f6-8803-3e2d092f3e6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d6a4ab7-8323-47f6-8803-3e2d092f3e6b" xsi:nil="true"/>
    <lcf76f155ced4ddcb4097134ff3c332f xmlns="fd74f12a-b471-4e6b-8a56-37789ef5c6e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77BF4A0-2A4C-4FD9-851C-E3BCAD4EF3A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370348D-9901-47CA-9097-B555AB6ADDB4}">
  <ds:schemaRefs>
    <ds:schemaRef ds:uri="cd6a4ab7-8323-47f6-8803-3e2d092f3e6b"/>
    <ds:schemaRef ds:uri="fd74f12a-b471-4e6b-8a56-37789ef5c6e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D39FE7F9-7C14-470E-BEC6-A489A80D292B}">
  <ds:schemaRefs>
    <ds:schemaRef ds:uri="http://schemas.microsoft.com/office/2006/metadata/properties"/>
    <ds:schemaRef ds:uri="http://www.w3.org/XML/1998/namespace"/>
    <ds:schemaRef ds:uri="cd6a4ab7-8323-47f6-8803-3e2d092f3e6b"/>
    <ds:schemaRef ds:uri="http://purl.org/dc/terms/"/>
    <ds:schemaRef ds:uri="http://schemas.openxmlformats.org/package/2006/metadata/core-properties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fd74f12a-b471-4e6b-8a56-37789ef5c6e4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1359</Words>
  <Application>Microsoft Office PowerPoint</Application>
  <PresentationFormat>Widescreen</PresentationFormat>
  <Paragraphs>214</Paragraphs>
  <Slides>29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PowerPoint Presentation</vt:lpstr>
      <vt:lpstr>PowerPoint Presentation</vt:lpstr>
      <vt:lpstr>Greg Handel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Richard Czuba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Erin Poe</dc:creator>
  <cp:lastModifiedBy>Erin Poe</cp:lastModifiedBy>
  <cp:revision>12</cp:revision>
  <dcterms:created xsi:type="dcterms:W3CDTF">2024-11-07T19:41:45Z</dcterms:created>
  <dcterms:modified xsi:type="dcterms:W3CDTF">2025-11-21T14:11:59Z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0x010100011FE1BF0605A44E91B8BBCD8CE46372</vt:lpwstr>
  </property>
  <property fmtid="{D5CDD505-2E9C-101B-9397-08002B2CF9AE}" pid="3" name="MediaServiceImageTags">
    <vt:lpwstr/>
  </property>
</Properties>
</file>