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  <p:sldMasterId id="2147483666" r:id="rId6"/>
    <p:sldMasterId id="2147483675" r:id="rId7"/>
  </p:sldMasterIdLst>
  <p:notesMasterIdLst>
    <p:notesMasterId r:id="rId153"/>
  </p:notesMasterIdLst>
  <p:sldIdLst>
    <p:sldId id="256" r:id="rId8"/>
    <p:sldId id="279" r:id="rId9"/>
    <p:sldId id="259" r:id="rId10"/>
    <p:sldId id="263" r:id="rId11"/>
    <p:sldId id="2145705672" r:id="rId12"/>
    <p:sldId id="2145705834" r:id="rId13"/>
    <p:sldId id="2145705846" r:id="rId14"/>
    <p:sldId id="2145705869" r:id="rId15"/>
    <p:sldId id="2145705873" r:id="rId16"/>
    <p:sldId id="2145705872" r:id="rId17"/>
    <p:sldId id="2145705874" r:id="rId18"/>
    <p:sldId id="2145705828" r:id="rId19"/>
    <p:sldId id="2145705879" r:id="rId20"/>
    <p:sldId id="2145705876" r:id="rId21"/>
    <p:sldId id="2145705875" r:id="rId22"/>
    <p:sldId id="2145705877" r:id="rId23"/>
    <p:sldId id="2145705878" r:id="rId24"/>
    <p:sldId id="280" r:id="rId25"/>
    <p:sldId id="284" r:id="rId26"/>
    <p:sldId id="678" r:id="rId27"/>
    <p:sldId id="686" r:id="rId28"/>
    <p:sldId id="677" r:id="rId29"/>
    <p:sldId id="608" r:id="rId30"/>
    <p:sldId id="612" r:id="rId31"/>
    <p:sldId id="613" r:id="rId32"/>
    <p:sldId id="614" r:id="rId33"/>
    <p:sldId id="616" r:id="rId34"/>
    <p:sldId id="630" r:id="rId35"/>
    <p:sldId id="615" r:id="rId36"/>
    <p:sldId id="617" r:id="rId37"/>
    <p:sldId id="631" r:id="rId38"/>
    <p:sldId id="628" r:id="rId39"/>
    <p:sldId id="682" r:id="rId40"/>
    <p:sldId id="680" r:id="rId41"/>
    <p:sldId id="343" r:id="rId42"/>
    <p:sldId id="687" r:id="rId43"/>
    <p:sldId id="629" r:id="rId44"/>
    <p:sldId id="681" r:id="rId45"/>
    <p:sldId id="627" r:id="rId46"/>
    <p:sldId id="626" r:id="rId47"/>
    <p:sldId id="622" r:id="rId48"/>
    <p:sldId id="676" r:id="rId49"/>
    <p:sldId id="683" r:id="rId50"/>
    <p:sldId id="649" r:id="rId51"/>
    <p:sldId id="620" r:id="rId52"/>
    <p:sldId id="621" r:id="rId53"/>
    <p:sldId id="623" r:id="rId54"/>
    <p:sldId id="656" r:id="rId55"/>
    <p:sldId id="659" r:id="rId56"/>
    <p:sldId id="654" r:id="rId57"/>
    <p:sldId id="651" r:id="rId58"/>
    <p:sldId id="660" r:id="rId59"/>
    <p:sldId id="662" r:id="rId60"/>
    <p:sldId id="664" r:id="rId61"/>
    <p:sldId id="666" r:id="rId62"/>
    <p:sldId id="667" r:id="rId63"/>
    <p:sldId id="672" r:id="rId64"/>
    <p:sldId id="668" r:id="rId65"/>
    <p:sldId id="669" r:id="rId66"/>
    <p:sldId id="671" r:id="rId67"/>
    <p:sldId id="665" r:id="rId68"/>
    <p:sldId id="674" r:id="rId69"/>
    <p:sldId id="670" r:id="rId70"/>
    <p:sldId id="673" r:id="rId71"/>
    <p:sldId id="684" r:id="rId72"/>
    <p:sldId id="685" r:id="rId73"/>
    <p:sldId id="576" r:id="rId74"/>
    <p:sldId id="609" r:id="rId75"/>
    <p:sldId id="2147481097" r:id="rId76"/>
    <p:sldId id="2147481092" r:id="rId77"/>
    <p:sldId id="2147481096" r:id="rId78"/>
    <p:sldId id="303" r:id="rId79"/>
    <p:sldId id="286" r:id="rId80"/>
    <p:sldId id="287" r:id="rId81"/>
    <p:sldId id="6153" r:id="rId82"/>
    <p:sldId id="6022" r:id="rId83"/>
    <p:sldId id="6154" r:id="rId84"/>
    <p:sldId id="6068" r:id="rId85"/>
    <p:sldId id="2147481077" r:id="rId86"/>
    <p:sldId id="6094" r:id="rId87"/>
    <p:sldId id="6070" r:id="rId88"/>
    <p:sldId id="6087" r:id="rId89"/>
    <p:sldId id="6090" r:id="rId90"/>
    <p:sldId id="6056" r:id="rId91"/>
    <p:sldId id="2145705635" r:id="rId92"/>
    <p:sldId id="6096" r:id="rId93"/>
    <p:sldId id="2147481078" r:id="rId94"/>
    <p:sldId id="2147481079" r:id="rId95"/>
    <p:sldId id="2147481080" r:id="rId96"/>
    <p:sldId id="2147481081" r:id="rId97"/>
    <p:sldId id="2147481082" r:id="rId98"/>
    <p:sldId id="6130" r:id="rId99"/>
    <p:sldId id="2147481083" r:id="rId100"/>
    <p:sldId id="6175" r:id="rId101"/>
    <p:sldId id="6180" r:id="rId102"/>
    <p:sldId id="6168" r:id="rId103"/>
    <p:sldId id="6113" r:id="rId104"/>
    <p:sldId id="6133" r:id="rId105"/>
    <p:sldId id="2147481084" r:id="rId106"/>
    <p:sldId id="2147481085" r:id="rId107"/>
    <p:sldId id="2147481086" r:id="rId108"/>
    <p:sldId id="2147481087" r:id="rId109"/>
    <p:sldId id="2147481088" r:id="rId110"/>
    <p:sldId id="2147481076" r:id="rId111"/>
    <p:sldId id="2147481089" r:id="rId112"/>
    <p:sldId id="288" r:id="rId113"/>
    <p:sldId id="289" r:id="rId114"/>
    <p:sldId id="293" r:id="rId115"/>
    <p:sldId id="257" r:id="rId116"/>
    <p:sldId id="258" r:id="rId117"/>
    <p:sldId id="294" r:id="rId118"/>
    <p:sldId id="260" r:id="rId119"/>
    <p:sldId id="261" r:id="rId120"/>
    <p:sldId id="262" r:id="rId121"/>
    <p:sldId id="295" r:id="rId122"/>
    <p:sldId id="264" r:id="rId123"/>
    <p:sldId id="265" r:id="rId124"/>
    <p:sldId id="266" r:id="rId125"/>
    <p:sldId id="267" r:id="rId126"/>
    <p:sldId id="268" r:id="rId127"/>
    <p:sldId id="269" r:id="rId128"/>
    <p:sldId id="270" r:id="rId129"/>
    <p:sldId id="271" r:id="rId130"/>
    <p:sldId id="272" r:id="rId131"/>
    <p:sldId id="273" r:id="rId132"/>
    <p:sldId id="274" r:id="rId133"/>
    <p:sldId id="275" r:id="rId134"/>
    <p:sldId id="276" r:id="rId135"/>
    <p:sldId id="296" r:id="rId136"/>
    <p:sldId id="278" r:id="rId137"/>
    <p:sldId id="297" r:id="rId138"/>
    <p:sldId id="298" r:id="rId139"/>
    <p:sldId id="299" r:id="rId140"/>
    <p:sldId id="300" r:id="rId141"/>
    <p:sldId id="301" r:id="rId142"/>
    <p:sldId id="290" r:id="rId143"/>
    <p:sldId id="2147481100" r:id="rId144"/>
    <p:sldId id="291" r:id="rId145"/>
    <p:sldId id="2147481094" r:id="rId146"/>
    <p:sldId id="292" r:id="rId147"/>
    <p:sldId id="277" r:id="rId148"/>
    <p:sldId id="282" r:id="rId149"/>
    <p:sldId id="2147481099" r:id="rId150"/>
    <p:sldId id="2147481101" r:id="rId151"/>
    <p:sldId id="2147481102" r:id="rId1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30C8C4A-47E8-4EA4-9657-E45452D48CE3}">
          <p14:sldIdLst>
            <p14:sldId id="256"/>
            <p14:sldId id="279"/>
            <p14:sldId id="259"/>
          </p14:sldIdLst>
        </p14:section>
        <p14:section name="Kutter" id="{92957741-3041-4D38-8308-A3B4CE90433C}">
          <p14:sldIdLst>
            <p14:sldId id="263"/>
            <p14:sldId id="2145705672"/>
            <p14:sldId id="2145705834"/>
            <p14:sldId id="2145705846"/>
            <p14:sldId id="2145705869"/>
            <p14:sldId id="2145705873"/>
            <p14:sldId id="2145705872"/>
            <p14:sldId id="2145705874"/>
            <p14:sldId id="2145705828"/>
            <p14:sldId id="2145705879"/>
            <p14:sldId id="2145705876"/>
            <p14:sldId id="2145705875"/>
            <p14:sldId id="2145705877"/>
            <p14:sldId id="2145705878"/>
            <p14:sldId id="280"/>
          </p14:sldIdLst>
        </p14:section>
        <p14:section name="Thomas &amp; Williams" id="{A76370E9-F9E0-4C32-A329-B6915B196301}">
          <p14:sldIdLst>
            <p14:sldId id="284"/>
            <p14:sldId id="678"/>
            <p14:sldId id="686"/>
            <p14:sldId id="677"/>
            <p14:sldId id="608"/>
            <p14:sldId id="612"/>
            <p14:sldId id="613"/>
            <p14:sldId id="614"/>
            <p14:sldId id="616"/>
            <p14:sldId id="630"/>
            <p14:sldId id="615"/>
            <p14:sldId id="617"/>
            <p14:sldId id="631"/>
            <p14:sldId id="628"/>
            <p14:sldId id="682"/>
            <p14:sldId id="680"/>
            <p14:sldId id="343"/>
            <p14:sldId id="687"/>
            <p14:sldId id="629"/>
            <p14:sldId id="681"/>
            <p14:sldId id="627"/>
            <p14:sldId id="626"/>
            <p14:sldId id="622"/>
            <p14:sldId id="676"/>
            <p14:sldId id="683"/>
            <p14:sldId id="649"/>
            <p14:sldId id="620"/>
            <p14:sldId id="621"/>
            <p14:sldId id="623"/>
            <p14:sldId id="656"/>
            <p14:sldId id="659"/>
            <p14:sldId id="654"/>
            <p14:sldId id="651"/>
            <p14:sldId id="660"/>
            <p14:sldId id="662"/>
            <p14:sldId id="664"/>
            <p14:sldId id="666"/>
            <p14:sldId id="667"/>
            <p14:sldId id="672"/>
            <p14:sldId id="668"/>
            <p14:sldId id="669"/>
            <p14:sldId id="671"/>
            <p14:sldId id="665"/>
            <p14:sldId id="674"/>
            <p14:sldId id="670"/>
            <p14:sldId id="673"/>
            <p14:sldId id="684"/>
            <p14:sldId id="685"/>
            <p14:sldId id="576"/>
            <p14:sldId id="609"/>
            <p14:sldId id="2147481097"/>
            <p14:sldId id="2147481092"/>
            <p14:sldId id="2147481096"/>
          </p14:sldIdLst>
        </p14:section>
        <p14:section name="Tour &amp; Lunch" id="{71CED37F-8528-4EEC-9494-E95EE7902B3E}">
          <p14:sldIdLst>
            <p14:sldId id="303"/>
            <p14:sldId id="286"/>
          </p14:sldIdLst>
        </p14:section>
        <p14:section name="Groen" id="{2A6A7E80-7B11-4351-BFFB-6706C223A671}">
          <p14:sldIdLst>
            <p14:sldId id="287"/>
            <p14:sldId id="6153"/>
            <p14:sldId id="6022"/>
            <p14:sldId id="6154"/>
            <p14:sldId id="6068"/>
            <p14:sldId id="2147481077"/>
            <p14:sldId id="6094"/>
            <p14:sldId id="6070"/>
            <p14:sldId id="6087"/>
            <p14:sldId id="6090"/>
            <p14:sldId id="6056"/>
            <p14:sldId id="2145705635"/>
            <p14:sldId id="6096"/>
            <p14:sldId id="2147481078"/>
            <p14:sldId id="2147481079"/>
            <p14:sldId id="2147481080"/>
            <p14:sldId id="2147481081"/>
            <p14:sldId id="2147481082"/>
            <p14:sldId id="6130"/>
            <p14:sldId id="2147481083"/>
            <p14:sldId id="6175"/>
            <p14:sldId id="6180"/>
            <p14:sldId id="6168"/>
            <p14:sldId id="6113"/>
            <p14:sldId id="6133"/>
            <p14:sldId id="2147481084"/>
            <p14:sldId id="2147481085"/>
            <p14:sldId id="2147481086"/>
            <p14:sldId id="2147481087"/>
            <p14:sldId id="2147481088"/>
            <p14:sldId id="2147481076"/>
            <p14:sldId id="2147481089"/>
          </p14:sldIdLst>
        </p14:section>
        <p14:section name="Break" id="{339CDFE4-18A8-4938-9376-286DEE4443B7}">
          <p14:sldIdLst>
            <p14:sldId id="288"/>
          </p14:sldIdLst>
        </p14:section>
        <p14:section name="Castleberry" id="{6B89C446-6DF7-4D89-9525-536F028BBF31}">
          <p14:sldIdLst>
            <p14:sldId id="289"/>
            <p14:sldId id="293"/>
            <p14:sldId id="257"/>
            <p14:sldId id="258"/>
            <p14:sldId id="294"/>
            <p14:sldId id="260"/>
            <p14:sldId id="261"/>
            <p14:sldId id="262"/>
            <p14:sldId id="295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96"/>
            <p14:sldId id="278"/>
            <p14:sldId id="297"/>
            <p14:sldId id="298"/>
            <p14:sldId id="299"/>
            <p14:sldId id="300"/>
            <p14:sldId id="301"/>
          </p14:sldIdLst>
        </p14:section>
        <p14:section name="Moten" id="{9B860779-C63F-4BC4-BFEB-E93392ADBE24}">
          <p14:sldIdLst>
            <p14:sldId id="290"/>
            <p14:sldId id="2147481100"/>
            <p14:sldId id="291"/>
            <p14:sldId id="2147481094"/>
          </p14:sldIdLst>
        </p14:section>
        <p14:section name="Defining Moments &amp; Wrap-Up" id="{A9367E54-BD4F-4416-8389-2EDBAEF01E70}">
          <p14:sldIdLst>
            <p14:sldId id="292"/>
            <p14:sldId id="277"/>
            <p14:sldId id="282"/>
            <p14:sldId id="2147481099"/>
            <p14:sldId id="2147481101"/>
            <p14:sldId id="21474811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0AF378-AC7F-4C50-A0B9-29020B1581C6}" v="1" dt="2026-10-23T12:57:04.866"/>
    <p1510:client id="{C437D1A4-CB4A-43EC-A2FF-3E14F4AA8A30}" v="1" dt="2026-10-22T16:42:41.4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0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63" Type="http://schemas.openxmlformats.org/officeDocument/2006/relationships/slide" Target="slides/slide56.xml"/><Relationship Id="rId84" Type="http://schemas.openxmlformats.org/officeDocument/2006/relationships/slide" Target="slides/slide77.xml"/><Relationship Id="rId138" Type="http://schemas.openxmlformats.org/officeDocument/2006/relationships/slide" Target="slides/slide131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53" Type="http://schemas.openxmlformats.org/officeDocument/2006/relationships/slide" Target="slides/slide46.xml"/><Relationship Id="rId74" Type="http://schemas.openxmlformats.org/officeDocument/2006/relationships/slide" Target="slides/slide67.xml"/><Relationship Id="rId128" Type="http://schemas.openxmlformats.org/officeDocument/2006/relationships/slide" Target="slides/slide121.xml"/><Relationship Id="rId149" Type="http://schemas.openxmlformats.org/officeDocument/2006/relationships/slide" Target="slides/slide142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43" Type="http://schemas.openxmlformats.org/officeDocument/2006/relationships/slide" Target="slides/slide36.xml"/><Relationship Id="rId64" Type="http://schemas.openxmlformats.org/officeDocument/2006/relationships/slide" Target="slides/slide57.xml"/><Relationship Id="rId118" Type="http://schemas.openxmlformats.org/officeDocument/2006/relationships/slide" Target="slides/slide111.xml"/><Relationship Id="rId139" Type="http://schemas.openxmlformats.org/officeDocument/2006/relationships/slide" Target="slides/slide13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50" Type="http://schemas.openxmlformats.org/officeDocument/2006/relationships/slide" Target="slides/slide143.xml"/><Relationship Id="rId155" Type="http://schemas.openxmlformats.org/officeDocument/2006/relationships/viewProps" Target="viewProps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08" Type="http://schemas.openxmlformats.org/officeDocument/2006/relationships/slide" Target="slides/slide101.xml"/><Relationship Id="rId124" Type="http://schemas.openxmlformats.org/officeDocument/2006/relationships/slide" Target="slides/slide117.xml"/><Relationship Id="rId129" Type="http://schemas.openxmlformats.org/officeDocument/2006/relationships/slide" Target="slides/slide122.xml"/><Relationship Id="rId54" Type="http://schemas.openxmlformats.org/officeDocument/2006/relationships/slide" Target="slides/slide47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40" Type="http://schemas.openxmlformats.org/officeDocument/2006/relationships/slide" Target="slides/slide133.xml"/><Relationship Id="rId145" Type="http://schemas.openxmlformats.org/officeDocument/2006/relationships/slide" Target="slides/slide13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49" Type="http://schemas.openxmlformats.org/officeDocument/2006/relationships/slide" Target="slides/slide42.xml"/><Relationship Id="rId114" Type="http://schemas.openxmlformats.org/officeDocument/2006/relationships/slide" Target="slides/slide107.xml"/><Relationship Id="rId119" Type="http://schemas.openxmlformats.org/officeDocument/2006/relationships/slide" Target="slides/slide112.xml"/><Relationship Id="rId44" Type="http://schemas.openxmlformats.org/officeDocument/2006/relationships/slide" Target="slides/slide37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130" Type="http://schemas.openxmlformats.org/officeDocument/2006/relationships/slide" Target="slides/slide123.xml"/><Relationship Id="rId135" Type="http://schemas.openxmlformats.org/officeDocument/2006/relationships/slide" Target="slides/slide128.xml"/><Relationship Id="rId151" Type="http://schemas.openxmlformats.org/officeDocument/2006/relationships/slide" Target="slides/slide144.xml"/><Relationship Id="rId156" Type="http://schemas.openxmlformats.org/officeDocument/2006/relationships/theme" Target="theme/them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120" Type="http://schemas.openxmlformats.org/officeDocument/2006/relationships/slide" Target="slides/slide113.xml"/><Relationship Id="rId125" Type="http://schemas.openxmlformats.org/officeDocument/2006/relationships/slide" Target="slides/slide118.xml"/><Relationship Id="rId141" Type="http://schemas.openxmlformats.org/officeDocument/2006/relationships/slide" Target="slides/slide134.xml"/><Relationship Id="rId146" Type="http://schemas.openxmlformats.org/officeDocument/2006/relationships/slide" Target="slides/slide139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110" Type="http://schemas.openxmlformats.org/officeDocument/2006/relationships/slide" Target="slides/slide103.xml"/><Relationship Id="rId115" Type="http://schemas.openxmlformats.org/officeDocument/2006/relationships/slide" Target="slides/slide108.xml"/><Relationship Id="rId131" Type="http://schemas.openxmlformats.org/officeDocument/2006/relationships/slide" Target="slides/slide124.xml"/><Relationship Id="rId136" Type="http://schemas.openxmlformats.org/officeDocument/2006/relationships/slide" Target="slides/slide129.xml"/><Relationship Id="rId157" Type="http://schemas.openxmlformats.org/officeDocument/2006/relationships/tableStyles" Target="tableStyles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52" Type="http://schemas.openxmlformats.org/officeDocument/2006/relationships/slide" Target="slides/slide14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126" Type="http://schemas.openxmlformats.org/officeDocument/2006/relationships/slide" Target="slides/slide119.xml"/><Relationship Id="rId147" Type="http://schemas.openxmlformats.org/officeDocument/2006/relationships/slide" Target="slides/slide14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121" Type="http://schemas.openxmlformats.org/officeDocument/2006/relationships/slide" Target="slides/slide114.xml"/><Relationship Id="rId142" Type="http://schemas.openxmlformats.org/officeDocument/2006/relationships/slide" Target="slides/slide135.xml"/><Relationship Id="rId3" Type="http://schemas.openxmlformats.org/officeDocument/2006/relationships/customXml" Target="../customXml/item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Relationship Id="rId116" Type="http://schemas.openxmlformats.org/officeDocument/2006/relationships/slide" Target="slides/slide109.xml"/><Relationship Id="rId137" Type="http://schemas.openxmlformats.org/officeDocument/2006/relationships/slide" Target="slides/slide130.xml"/><Relationship Id="rId158" Type="http://schemas.microsoft.com/office/2015/10/relationships/revisionInfo" Target="revisionInfo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62" Type="http://schemas.openxmlformats.org/officeDocument/2006/relationships/slide" Target="slides/slide55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111" Type="http://schemas.openxmlformats.org/officeDocument/2006/relationships/slide" Target="slides/slide104.xml"/><Relationship Id="rId132" Type="http://schemas.openxmlformats.org/officeDocument/2006/relationships/slide" Target="slides/slide125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8.xml"/><Relationship Id="rId36" Type="http://schemas.openxmlformats.org/officeDocument/2006/relationships/slide" Target="slides/slide29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27" Type="http://schemas.openxmlformats.org/officeDocument/2006/relationships/slide" Target="slides/slide12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52" Type="http://schemas.openxmlformats.org/officeDocument/2006/relationships/slide" Target="slides/slide45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122" Type="http://schemas.openxmlformats.org/officeDocument/2006/relationships/slide" Target="slides/slide115.xml"/><Relationship Id="rId143" Type="http://schemas.openxmlformats.org/officeDocument/2006/relationships/slide" Target="slides/slide136.xml"/><Relationship Id="rId148" Type="http://schemas.openxmlformats.org/officeDocument/2006/relationships/slide" Target="slides/slide14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47" Type="http://schemas.openxmlformats.org/officeDocument/2006/relationships/slide" Target="slides/slide40.xml"/><Relationship Id="rId68" Type="http://schemas.openxmlformats.org/officeDocument/2006/relationships/slide" Target="slides/slide61.xml"/><Relationship Id="rId89" Type="http://schemas.openxmlformats.org/officeDocument/2006/relationships/slide" Target="slides/slide82.xml"/><Relationship Id="rId112" Type="http://schemas.openxmlformats.org/officeDocument/2006/relationships/slide" Target="slides/slide105.xml"/><Relationship Id="rId133" Type="http://schemas.openxmlformats.org/officeDocument/2006/relationships/slide" Target="slides/slide126.xml"/><Relationship Id="rId154" Type="http://schemas.openxmlformats.org/officeDocument/2006/relationships/presProps" Target="presProps.xml"/><Relationship Id="rId16" Type="http://schemas.openxmlformats.org/officeDocument/2006/relationships/slide" Target="slides/slide9.xml"/><Relationship Id="rId37" Type="http://schemas.openxmlformats.org/officeDocument/2006/relationships/slide" Target="slides/slide30.xml"/><Relationship Id="rId58" Type="http://schemas.openxmlformats.org/officeDocument/2006/relationships/slide" Target="slides/slide51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123" Type="http://schemas.openxmlformats.org/officeDocument/2006/relationships/slide" Target="slides/slide116.xml"/><Relationship Id="rId144" Type="http://schemas.openxmlformats.org/officeDocument/2006/relationships/slide" Target="slides/slide137.xml"/><Relationship Id="rId90" Type="http://schemas.openxmlformats.org/officeDocument/2006/relationships/slide" Target="slides/slide83.xml"/><Relationship Id="rId27" Type="http://schemas.openxmlformats.org/officeDocument/2006/relationships/slide" Target="slides/slide20.xml"/><Relationship Id="rId48" Type="http://schemas.openxmlformats.org/officeDocument/2006/relationships/slide" Target="slides/slide41.xml"/><Relationship Id="rId69" Type="http://schemas.openxmlformats.org/officeDocument/2006/relationships/slide" Target="slides/slide62.xml"/><Relationship Id="rId113" Type="http://schemas.openxmlformats.org/officeDocument/2006/relationships/slide" Target="slides/slide106.xml"/><Relationship Id="rId134" Type="http://schemas.openxmlformats.org/officeDocument/2006/relationships/slide" Target="slides/slide12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mersone\AppData\Local\Microsoft\Windows\INetCache\Content.Outlook\0TAK8UTP\Summary%20-%20Comp%20Cost%20FY21%20-%20ENC%20+%20FF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890897037516642"/>
          <c:y val="3.7542300137011181E-2"/>
          <c:w val="0.72163053004758138"/>
          <c:h val="0.96245769986298879"/>
        </c:manualLayout>
      </c:layout>
      <c:pieChart>
        <c:varyColors val="1"/>
        <c:ser>
          <c:idx val="0"/>
          <c:order val="0"/>
          <c:tx>
            <c:strRef>
              <c:f>Sheet2!$B$1</c:f>
              <c:strCache>
                <c:ptCount val="1"/>
                <c:pt idx="0">
                  <c:v>Amount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02F-44C6-87DD-38DCABF10E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02F-44C6-87DD-38DCABF10EC7}"/>
              </c:ext>
            </c:extLst>
          </c:dPt>
          <c:dPt>
            <c:idx val="2"/>
            <c:bubble3D val="0"/>
            <c:spPr>
              <a:solidFill>
                <a:srgbClr val="009D4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02F-44C6-87DD-38DCABF10EC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02F-44C6-87DD-38DCABF10EC7}"/>
              </c:ext>
            </c:extLst>
          </c:dPt>
          <c:dLbls>
            <c:dLbl>
              <c:idx val="0"/>
              <c:layout>
                <c:manualLayout>
                  <c:x val="-0.21703360468536761"/>
                  <c:y val="-0.24520701631888911"/>
                </c:manualLayout>
              </c:layout>
              <c:tx>
                <c:rich>
                  <a:bodyPr/>
                  <a:lstStyle/>
                  <a:p>
                    <a:fld id="{030AC79E-1BC2-426B-98F4-C6114F1A998F}" type="CATEGORYNAME">
                      <a:rPr lang="en-US" sz="1600" smtClean="0"/>
                      <a:pPr/>
                      <a:t>[CATEGORY NAME]</a:t>
                    </a:fld>
                    <a:endParaRPr lang="en-US" sz="1600" baseline="0"/>
                  </a:p>
                  <a:p>
                    <a:r>
                      <a:rPr lang="en-US" sz="1600" baseline="0"/>
                      <a:t>$19.8 Billion
71%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02F-44C6-87DD-38DCABF10EC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CA772B0-AB04-4071-89AB-EBF087636DF1}" type="CATEGORYNAME">
                      <a:rPr lang="en-US" sz="1600"/>
                      <a:pPr/>
                      <a:t>[CATEGORY NAME]</a:t>
                    </a:fld>
                    <a:r>
                      <a:rPr lang="en-US" sz="1600" baseline="0"/>
                      <a:t>
$4.3 Billion
15%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02F-44C6-87DD-38DCABF10EC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720380F-9075-4C6D-8151-87EA0D26EDBD}" type="CATEGORYNAME">
                      <a:rPr lang="en-US" sz="1600"/>
                      <a:pPr/>
                      <a:t>[CATEGORY NAME]</a:t>
                    </a:fld>
                    <a:r>
                      <a:rPr lang="en-US" sz="1600" baseline="0"/>
                      <a:t>
$3.7 Billion
14%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02F-44C6-87DD-38DCABF10EC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02F-44C6-87DD-38DCABF10E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Sheet2!$A$2:$A$5</c:f>
              <c:strCache>
                <c:ptCount val="3"/>
                <c:pt idx="0">
                  <c:v>Federal</c:v>
                </c:pt>
                <c:pt idx="1">
                  <c:v>State GF/GP</c:v>
                </c:pt>
                <c:pt idx="2">
                  <c:v>State Restricted</c:v>
                </c:pt>
              </c:strCache>
            </c:strRef>
          </c:cat>
          <c:val>
            <c:numRef>
              <c:f>Sheet2!$B$2:$B$5</c:f>
              <c:numCache>
                <c:formatCode>_("$"* #,##0_);_("$"* \(#,##0\);_("$"* "-"??_);_(@_)</c:formatCode>
                <c:ptCount val="4"/>
                <c:pt idx="0">
                  <c:v>19700000000</c:v>
                </c:pt>
                <c:pt idx="1">
                  <c:v>3750000000</c:v>
                </c:pt>
                <c:pt idx="2">
                  <c:v>3630000000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02F-44C6-87DD-38DCABF10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90278830856288"/>
          <c:y val="8.3708546614361223E-2"/>
          <c:w val="0.68190920470590999"/>
          <c:h val="0.916291503641862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4E-40E4-9441-2CC19EC11B0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50-4487-A6DB-50C44D9F863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50-4487-A6DB-50C44D9F863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50-4487-A6DB-50C44D9F863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050-4487-A6DB-50C44D9F863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050-4487-A6DB-50C44D9F863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050-4487-A6DB-50C44D9F8636}"/>
              </c:ext>
            </c:extLst>
          </c:dPt>
          <c:dLbls>
            <c:dLbl>
              <c:idx val="3"/>
              <c:layout>
                <c:manualLayout>
                  <c:x val="-0.18654841741740116"/>
                  <c:y val="1.797274221833400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Long-Term Care
</a:t>
                    </a:r>
                    <a:fld id="{A1B7F1C5-4652-42DB-B619-0CACB67FA9D4}" type="PERCENTAGE">
                      <a:rPr lang="en-US" baseline="0" dirty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050-4487-A6DB-50C44D9F8636}"/>
                </c:ext>
              </c:extLst>
            </c:dLbl>
            <c:dLbl>
              <c:idx val="5"/>
              <c:layout>
                <c:manualLayout>
                  <c:x val="9.6265280966965405E-2"/>
                  <c:y val="-8.8069515924872555E-2"/>
                </c:manualLayout>
              </c:layout>
              <c:tx>
                <c:rich>
                  <a:bodyPr/>
                  <a:lstStyle/>
                  <a:p>
                    <a:fld id="{D5C072E9-F75C-479D-B25B-1C608C92AB2F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>
                        <a:solidFill>
                          <a:schemeClr val="bg1"/>
                        </a:solidFill>
                      </a:rPr>
                      <a:t>
</a:t>
                    </a:r>
                    <a:fld id="{BFB013D8-D73E-4198-8390-77F7D8286D5A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F050-4487-A6DB-50C44D9F863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F9D6296C-372F-47CF-8AE2-94FE51104F90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r>
                      <a:rPr lang="en-US" baseline="0">
                        <a:solidFill>
                          <a:schemeClr val="bg1"/>
                        </a:solidFill>
                      </a:rPr>
                      <a:t>
</a:t>
                    </a:r>
                    <a:fld id="{8025A16C-61B9-4655-BAFC-B290D4AD65B7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[PERCENTAGE]</a:t>
                    </a:fld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F050-4487-A6DB-50C44D9F86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'Summary- FFS &amp; ENC'!$E$9:$E$15</c:f>
              <c:strCache>
                <c:ptCount val="7"/>
                <c:pt idx="0">
                  <c:v> Dental </c:v>
                </c:pt>
                <c:pt idx="1">
                  <c:v> Other </c:v>
                </c:pt>
                <c:pt idx="2">
                  <c:v> Physician Services </c:v>
                </c:pt>
                <c:pt idx="3">
                  <c:v> Long Term Care </c:v>
                </c:pt>
                <c:pt idx="4">
                  <c:v> Behavioral Health </c:v>
                </c:pt>
                <c:pt idx="5">
                  <c:v> Pharmacy </c:v>
                </c:pt>
                <c:pt idx="6">
                  <c:v> Hospital Care </c:v>
                </c:pt>
              </c:strCache>
            </c:strRef>
          </c:cat>
          <c:val>
            <c:numRef>
              <c:f>'Summary- FFS &amp; ENC'!$F$9:$F$15</c:f>
              <c:numCache>
                <c:formatCode>General</c:formatCode>
                <c:ptCount val="7"/>
                <c:pt idx="0">
                  <c:v>1.7064286154096726E-2</c:v>
                </c:pt>
                <c:pt idx="1">
                  <c:v>3.6194494814506345E-2</c:v>
                </c:pt>
                <c:pt idx="2">
                  <c:v>0.1190150644636381</c:v>
                </c:pt>
                <c:pt idx="3">
                  <c:v>0.15499634810275859</c:v>
                </c:pt>
                <c:pt idx="4">
                  <c:v>0.16517773823736334</c:v>
                </c:pt>
                <c:pt idx="5">
                  <c:v>0.17680658594201351</c:v>
                </c:pt>
                <c:pt idx="6">
                  <c:v>0.3307454822856235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E-40E4-9441-2CC19EC11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6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99CCC1-C07F-4F36-A9E9-AE0C2243E553}" type="doc">
      <dgm:prSet loTypeId="urn:microsoft.com/office/officeart/2005/8/layout/vList2" loCatId="list" qsTypeId="urn:microsoft.com/office/officeart/2005/8/quickstyle/simple1#5" qsCatId="simple" csTypeId="urn:microsoft.com/office/officeart/2005/8/colors/colorful5#5" csCatId="colorful" phldr="1"/>
      <dgm:spPr/>
      <dgm:t>
        <a:bodyPr/>
        <a:lstStyle/>
        <a:p>
          <a:endParaRPr lang="en-US"/>
        </a:p>
      </dgm:t>
    </dgm:pt>
    <dgm:pt modelId="{12B6749B-2C3A-42C5-A3BB-DEAA4459EA3B}">
      <dgm:prSet/>
      <dgm:spPr/>
      <dgm:t>
        <a:bodyPr/>
        <a:lstStyle/>
        <a:p>
          <a:r>
            <a:rPr lang="en-US" b="1" i="0" baseline="0">
              <a:latin typeface="Arial" panose="020B0604020202020204" pitchFamily="34" charset="0"/>
              <a:cs typeface="Arial" panose="020B0604020202020204" pitchFamily="34" charset="0"/>
            </a:rPr>
            <a:t>Coverage and Benefit Loss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28B9DC-39F4-4AE5-A4C8-4427B24B195D}" type="parTrans" cxnId="{CE0AFC0B-AB54-4B03-8B43-6EF0ECD8FDC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29F2EE-8CD3-4083-B1A2-9E3A9974534A}" type="sibTrans" cxnId="{CE0AFC0B-AB54-4B03-8B43-6EF0ECD8FDC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72F20C-EE44-4254-BF26-48E84917885D}">
      <dgm:prSet/>
      <dgm:spPr/>
      <dgm:t>
        <a:bodyPr/>
        <a:lstStyle/>
        <a:p>
          <a:r>
            <a:rPr lang="en-US" b="1" i="0" baseline="0">
              <a:latin typeface="Arial" panose="020B0604020202020204" pitchFamily="34" charset="0"/>
              <a:cs typeface="Arial" panose="020B0604020202020204" pitchFamily="34" charset="0"/>
            </a:rPr>
            <a:t>Churn, Interrupted Access and Delayed Care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1A679B-5221-457A-87EA-E10188CA0943}" type="parTrans" cxnId="{BC2CC9DB-12DC-4E1E-919F-A9780C677F6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A85D2B-A050-4FF9-9991-6E2B5672E791}" type="sibTrans" cxnId="{BC2CC9DB-12DC-4E1E-919F-A9780C677F6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2749C4-763C-433B-8524-F83FB343C83D}">
      <dgm:prSet/>
      <dgm:spPr/>
      <dgm:t>
        <a:bodyPr/>
        <a:lstStyle/>
        <a:p>
          <a:r>
            <a:rPr lang="en-US" b="1" i="0" baseline="0">
              <a:latin typeface="Arial" panose="020B0604020202020204" pitchFamily="34" charset="0"/>
              <a:cs typeface="Arial" panose="020B0604020202020204" pitchFamily="34" charset="0"/>
            </a:rPr>
            <a:t>Rising Uninsured and Increased Hardship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16C64F-E925-4A8C-A625-C1EEDF4F5195}" type="parTrans" cxnId="{FAF7A4B4-6901-4875-B898-B528D828164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AEDBD8-B47F-4AA2-893B-C5D1074AF7FF}" type="sibTrans" cxnId="{FAF7A4B4-6901-4875-B898-B528D828164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B28DB1-354D-4E54-825B-08525C93FF14}">
      <dgm:prSet/>
      <dgm:spPr/>
      <dgm:t>
        <a:bodyPr/>
        <a:lstStyle/>
        <a:p>
          <a:r>
            <a:rPr lang="en-US" b="1" i="0" baseline="0">
              <a:latin typeface="Arial" panose="020B0604020202020204" pitchFamily="34" charset="0"/>
              <a:cs typeface="Arial" panose="020B0604020202020204" pitchFamily="34" charset="0"/>
            </a:rPr>
            <a:t>Higher Uncompensated Care, Food Insecurity and Household Debt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6207D3-CD51-42DD-AAF7-8F69B0F3182E}" type="parTrans" cxnId="{352AED87-9C5E-493D-AA86-30F4B768C69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FA667F-06DF-4238-A076-159915984891}" type="sibTrans" cxnId="{352AED87-9C5E-493D-AA86-30F4B768C69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F274FA-A4A3-4BCA-9A20-AB1719AC2465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 More than </a:t>
          </a:r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200,000 individuals</a:t>
          </a: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 at risk of losing Medicaid and/or SNAP benefits.</a:t>
          </a:r>
        </a:p>
      </dgm:t>
    </dgm:pt>
    <dgm:pt modelId="{120136C3-D0EA-40EE-BFE7-6F10F7DE933E}" type="parTrans" cxnId="{1766FE9F-D1D5-4237-B59C-553E1AFB2589}">
      <dgm:prSet/>
      <dgm:spPr/>
      <dgm:t>
        <a:bodyPr/>
        <a:lstStyle/>
        <a:p>
          <a:endParaRPr lang="en-US"/>
        </a:p>
      </dgm:t>
    </dgm:pt>
    <dgm:pt modelId="{BF158A5D-B310-4C03-AD9C-BDF488C2E829}" type="sibTrans" cxnId="{1766FE9F-D1D5-4237-B59C-553E1AFB2589}">
      <dgm:prSet/>
      <dgm:spPr/>
      <dgm:t>
        <a:bodyPr/>
        <a:lstStyle/>
        <a:p>
          <a:endParaRPr lang="en-US"/>
        </a:p>
      </dgm:t>
    </dgm:pt>
    <dgm:pt modelId="{4B86708F-ACA4-4698-9E97-8C17075C4862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 Losses driven by new eligibility rules, reporting requirements and shortened renewal timelines.</a:t>
          </a:r>
        </a:p>
      </dgm:t>
    </dgm:pt>
    <dgm:pt modelId="{8F082B8F-3F7D-4956-8C37-80BBAAA7F464}" type="parTrans" cxnId="{E5F98944-9359-46A8-91D1-815D75DF4CA3}">
      <dgm:prSet/>
      <dgm:spPr/>
      <dgm:t>
        <a:bodyPr/>
        <a:lstStyle/>
        <a:p>
          <a:endParaRPr lang="en-US"/>
        </a:p>
      </dgm:t>
    </dgm:pt>
    <dgm:pt modelId="{E58EF13B-A8B9-47A9-89AE-ED4F6A81ACA4}" type="sibTrans" cxnId="{E5F98944-9359-46A8-91D1-815D75DF4CA3}">
      <dgm:prSet/>
      <dgm:spPr/>
      <dgm:t>
        <a:bodyPr/>
        <a:lstStyle/>
        <a:p>
          <a:endParaRPr lang="en-US"/>
        </a:p>
      </dgm:t>
    </dgm:pt>
    <dgm:pt modelId="{D0365704-99F9-4CE0-91C2-1354FDA65FDC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Frequent interruptions in Medicaid and SNAP due to paperwork gaps.</a:t>
          </a:r>
        </a:p>
      </dgm:t>
    </dgm:pt>
    <dgm:pt modelId="{554FDD63-6295-4ADD-AFCD-EEFAAFC28F4D}" type="parTrans" cxnId="{D3FDE58D-91F9-48AE-9D50-F620F39A267C}">
      <dgm:prSet/>
      <dgm:spPr/>
      <dgm:t>
        <a:bodyPr/>
        <a:lstStyle/>
        <a:p>
          <a:endParaRPr lang="en-US"/>
        </a:p>
      </dgm:t>
    </dgm:pt>
    <dgm:pt modelId="{4ABC8D3D-7211-4AB5-BD2D-818911D136FD}" type="sibTrans" cxnId="{D3FDE58D-91F9-48AE-9D50-F620F39A267C}">
      <dgm:prSet/>
      <dgm:spPr/>
      <dgm:t>
        <a:bodyPr/>
        <a:lstStyle/>
        <a:p>
          <a:endParaRPr lang="en-US"/>
        </a:p>
      </dgm:t>
    </dgm:pt>
    <dgm:pt modelId="{8C9F290A-18A7-4ABC-8122-AEF07B7C16C0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Disrupted care continuity, delayed treatment and reduced food security.</a:t>
          </a:r>
        </a:p>
      </dgm:t>
    </dgm:pt>
    <dgm:pt modelId="{8673BDE2-33F2-464B-91FB-D4641EF1A80C}" type="parTrans" cxnId="{7DC025BA-7D09-48E5-AA5C-B34575F51C7A}">
      <dgm:prSet/>
      <dgm:spPr/>
      <dgm:t>
        <a:bodyPr/>
        <a:lstStyle/>
        <a:p>
          <a:endParaRPr lang="en-US"/>
        </a:p>
      </dgm:t>
    </dgm:pt>
    <dgm:pt modelId="{B1C301FE-7642-4D3C-9B35-C07EFB5B6D22}" type="sibTrans" cxnId="{7DC025BA-7D09-48E5-AA5C-B34575F51C7A}">
      <dgm:prSet/>
      <dgm:spPr/>
      <dgm:t>
        <a:bodyPr/>
        <a:lstStyle/>
        <a:p>
          <a:endParaRPr lang="en-US"/>
        </a:p>
      </dgm:t>
    </dgm:pt>
    <dgm:pt modelId="{2337046E-3521-425A-8D8B-E92D9F366746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Reduced Medicaid coverage paired with more limited Marketplace access under H.R. 1.</a:t>
          </a:r>
        </a:p>
      </dgm:t>
    </dgm:pt>
    <dgm:pt modelId="{C57264A7-F932-4D84-B8D3-3771A2312F3D}" type="parTrans" cxnId="{7EBAC2FB-BC6C-406E-AA77-74D63EA1509A}">
      <dgm:prSet/>
      <dgm:spPr/>
      <dgm:t>
        <a:bodyPr/>
        <a:lstStyle/>
        <a:p>
          <a:endParaRPr lang="en-US"/>
        </a:p>
      </dgm:t>
    </dgm:pt>
    <dgm:pt modelId="{0082E0E8-0B97-4D34-B276-817BA01F6B42}" type="sibTrans" cxnId="{7EBAC2FB-BC6C-406E-AA77-74D63EA1509A}">
      <dgm:prSet/>
      <dgm:spPr/>
      <dgm:t>
        <a:bodyPr/>
        <a:lstStyle/>
        <a:p>
          <a:endParaRPr lang="en-US"/>
        </a:p>
      </dgm:t>
    </dgm:pt>
    <dgm:pt modelId="{0F2E45C4-A502-405F-B23F-F8E51C3494FA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SNAP benefit reductions intensify financial strain, especially for older adults and people with disabilities.</a:t>
          </a:r>
        </a:p>
      </dgm:t>
    </dgm:pt>
    <dgm:pt modelId="{CB572566-AFA1-4C10-973A-D0AA83ECB0F2}" type="parTrans" cxnId="{4609F231-B40E-43A6-B277-6164771DEE74}">
      <dgm:prSet/>
      <dgm:spPr/>
      <dgm:t>
        <a:bodyPr/>
        <a:lstStyle/>
        <a:p>
          <a:endParaRPr lang="en-US"/>
        </a:p>
      </dgm:t>
    </dgm:pt>
    <dgm:pt modelId="{C49123DB-074D-4845-982A-C40F70738E7B}" type="sibTrans" cxnId="{4609F231-B40E-43A6-B277-6164771DEE74}">
      <dgm:prSet/>
      <dgm:spPr/>
      <dgm:t>
        <a:bodyPr/>
        <a:lstStyle/>
        <a:p>
          <a:endParaRPr lang="en-US"/>
        </a:p>
      </dgm:t>
    </dgm:pt>
    <dgm:pt modelId="{B1B5388D-5A7F-4419-A1C7-DF0E59635599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Hospitals, clinics and safety net providers absorb rising uncompensated care costs.</a:t>
          </a:r>
        </a:p>
      </dgm:t>
    </dgm:pt>
    <dgm:pt modelId="{6272884D-4D0B-4746-A3AC-FC1388625AA7}" type="parTrans" cxnId="{E1B018F6-7AE5-4D01-8858-9DA75EE87416}">
      <dgm:prSet/>
      <dgm:spPr/>
      <dgm:t>
        <a:bodyPr/>
        <a:lstStyle/>
        <a:p>
          <a:endParaRPr lang="en-US"/>
        </a:p>
      </dgm:t>
    </dgm:pt>
    <dgm:pt modelId="{7AD55297-77AB-4217-A44E-799BB31EED63}" type="sibTrans" cxnId="{E1B018F6-7AE5-4D01-8858-9DA75EE87416}">
      <dgm:prSet/>
      <dgm:spPr/>
      <dgm:t>
        <a:bodyPr/>
        <a:lstStyle/>
        <a:p>
          <a:endParaRPr lang="en-US"/>
        </a:p>
      </dgm:t>
    </dgm:pt>
    <dgm:pt modelId="{906F615E-1BDF-41C4-82AD-4FEE9D8B179A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Families face unaffordable medical bills and increased food insecurity.</a:t>
          </a:r>
        </a:p>
      </dgm:t>
    </dgm:pt>
    <dgm:pt modelId="{03D8A123-40F6-4A3A-8161-BF3366EFE5AD}" type="parTrans" cxnId="{7EEE56DB-6B15-4020-9655-EF05E8E8B74C}">
      <dgm:prSet/>
      <dgm:spPr/>
      <dgm:t>
        <a:bodyPr/>
        <a:lstStyle/>
        <a:p>
          <a:endParaRPr lang="en-US"/>
        </a:p>
      </dgm:t>
    </dgm:pt>
    <dgm:pt modelId="{F1AFC3ED-98FA-47CE-8DB6-FC87883369A6}" type="sibTrans" cxnId="{7EEE56DB-6B15-4020-9655-EF05E8E8B74C}">
      <dgm:prSet/>
      <dgm:spPr/>
      <dgm:t>
        <a:bodyPr/>
        <a:lstStyle/>
        <a:p>
          <a:endParaRPr lang="en-US"/>
        </a:p>
      </dgm:t>
    </dgm:pt>
    <dgm:pt modelId="{03B231FC-C70C-49EB-9F25-F97DD86F3689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Increased instability for households juggling both programs.</a:t>
          </a:r>
        </a:p>
      </dgm:t>
    </dgm:pt>
    <dgm:pt modelId="{A48C1ABE-7DE6-4C44-AF5F-E8AEA94AE087}" type="parTrans" cxnId="{3DA3B30E-08B5-4D24-A85B-9459C701FA11}">
      <dgm:prSet/>
      <dgm:spPr/>
      <dgm:t>
        <a:bodyPr/>
        <a:lstStyle/>
        <a:p>
          <a:endParaRPr lang="en-US"/>
        </a:p>
      </dgm:t>
    </dgm:pt>
    <dgm:pt modelId="{3EAD063D-ADB0-481B-99E5-3732C995F15B}" type="sibTrans" cxnId="{3DA3B30E-08B5-4D24-A85B-9459C701FA11}">
      <dgm:prSet/>
      <dgm:spPr/>
      <dgm:t>
        <a:bodyPr/>
        <a:lstStyle/>
        <a:p>
          <a:endParaRPr lang="en-US"/>
        </a:p>
      </dgm:t>
    </dgm:pt>
    <dgm:pt modelId="{302587B7-C1C2-4795-978C-39E7995F702F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Local communities experience greater demand for emergency food and health services.</a:t>
          </a:r>
        </a:p>
      </dgm:t>
    </dgm:pt>
    <dgm:pt modelId="{52BD4266-A646-4E99-AED0-34548C841F1A}" type="parTrans" cxnId="{6B442595-7269-49C3-B1F3-8F7D02A7A703}">
      <dgm:prSet/>
      <dgm:spPr/>
      <dgm:t>
        <a:bodyPr/>
        <a:lstStyle/>
        <a:p>
          <a:endParaRPr lang="en-US"/>
        </a:p>
      </dgm:t>
    </dgm:pt>
    <dgm:pt modelId="{B336C8A3-FAA6-46A3-B801-9DE2AF904E54}" type="sibTrans" cxnId="{6B442595-7269-49C3-B1F3-8F7D02A7A703}">
      <dgm:prSet/>
      <dgm:spPr/>
      <dgm:t>
        <a:bodyPr/>
        <a:lstStyle/>
        <a:p>
          <a:endParaRPr lang="en-US"/>
        </a:p>
      </dgm:t>
    </dgm:pt>
    <dgm:pt modelId="{2D89B011-1A84-437A-9501-70A786364DD4}" type="pres">
      <dgm:prSet presAssocID="{4B99CCC1-C07F-4F36-A9E9-AE0C2243E553}" presName="linear" presStyleCnt="0">
        <dgm:presLayoutVars>
          <dgm:animLvl val="lvl"/>
          <dgm:resizeHandles val="exact"/>
        </dgm:presLayoutVars>
      </dgm:prSet>
      <dgm:spPr/>
    </dgm:pt>
    <dgm:pt modelId="{3EEE7A04-003E-4A85-83D9-1566D0CC23CA}" type="pres">
      <dgm:prSet presAssocID="{12B6749B-2C3A-42C5-A3BB-DEAA4459EA3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EB18C59-F304-4CA5-8408-A64D0572AEE0}" type="pres">
      <dgm:prSet presAssocID="{12B6749B-2C3A-42C5-A3BB-DEAA4459EA3B}" presName="childText" presStyleLbl="revTx" presStyleIdx="0" presStyleCnt="4">
        <dgm:presLayoutVars>
          <dgm:bulletEnabled val="1"/>
        </dgm:presLayoutVars>
      </dgm:prSet>
      <dgm:spPr/>
    </dgm:pt>
    <dgm:pt modelId="{71B07EA4-99B4-4749-A604-DCF2C8C8EC1B}" type="pres">
      <dgm:prSet presAssocID="{8572F20C-EE44-4254-BF26-48E84917885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9790C7C-5F5C-4A64-A004-1288703F6671}" type="pres">
      <dgm:prSet presAssocID="{8572F20C-EE44-4254-BF26-48E84917885D}" presName="childText" presStyleLbl="revTx" presStyleIdx="1" presStyleCnt="4">
        <dgm:presLayoutVars>
          <dgm:bulletEnabled val="1"/>
        </dgm:presLayoutVars>
      </dgm:prSet>
      <dgm:spPr/>
    </dgm:pt>
    <dgm:pt modelId="{6A65A8B7-C0F8-4C33-8A97-8E87867B4CE2}" type="pres">
      <dgm:prSet presAssocID="{502749C4-763C-433B-8524-F83FB343C83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C2FB84A-A187-4EB3-8662-E40018AAC31A}" type="pres">
      <dgm:prSet presAssocID="{502749C4-763C-433B-8524-F83FB343C83D}" presName="childText" presStyleLbl="revTx" presStyleIdx="2" presStyleCnt="4">
        <dgm:presLayoutVars>
          <dgm:bulletEnabled val="1"/>
        </dgm:presLayoutVars>
      </dgm:prSet>
      <dgm:spPr/>
    </dgm:pt>
    <dgm:pt modelId="{B6A96A47-4FF2-474A-8CD0-6BB8DEC9FBBF}" type="pres">
      <dgm:prSet presAssocID="{97B28DB1-354D-4E54-825B-08525C93FF14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84F64AE-4DDE-4CF4-88FD-08C179B90D04}" type="pres">
      <dgm:prSet presAssocID="{97B28DB1-354D-4E54-825B-08525C93FF14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CE0AFC0B-AB54-4B03-8B43-6EF0ECD8FDCE}" srcId="{4B99CCC1-C07F-4F36-A9E9-AE0C2243E553}" destId="{12B6749B-2C3A-42C5-A3BB-DEAA4459EA3B}" srcOrd="0" destOrd="0" parTransId="{9428B9DC-39F4-4AE5-A4C8-4427B24B195D}" sibTransId="{AB29F2EE-8CD3-4083-B1A2-9E3A9974534A}"/>
    <dgm:cxn modelId="{3DA3B30E-08B5-4D24-A85B-9459C701FA11}" srcId="{8572F20C-EE44-4254-BF26-48E84917885D}" destId="{03B231FC-C70C-49EB-9F25-F97DD86F3689}" srcOrd="2" destOrd="0" parTransId="{A48C1ABE-7DE6-4C44-AF5F-E8AEA94AE087}" sibTransId="{3EAD063D-ADB0-481B-99E5-3732C995F15B}"/>
    <dgm:cxn modelId="{4609F231-B40E-43A6-B277-6164771DEE74}" srcId="{502749C4-763C-433B-8524-F83FB343C83D}" destId="{0F2E45C4-A502-405F-B23F-F8E51C3494FA}" srcOrd="1" destOrd="0" parTransId="{CB572566-AFA1-4C10-973A-D0AA83ECB0F2}" sibTransId="{C49123DB-074D-4845-982A-C40F70738E7B}"/>
    <dgm:cxn modelId="{E5F98944-9359-46A8-91D1-815D75DF4CA3}" srcId="{12B6749B-2C3A-42C5-A3BB-DEAA4459EA3B}" destId="{4B86708F-ACA4-4698-9E97-8C17075C4862}" srcOrd="1" destOrd="0" parTransId="{8F082B8F-3F7D-4956-8C37-80BBAAA7F464}" sibTransId="{E58EF13B-A8B9-47A9-89AE-ED4F6A81ACA4}"/>
    <dgm:cxn modelId="{61444566-504A-44C9-A7AF-4A3F22BA9CEC}" type="presOf" srcId="{2337046E-3521-425A-8D8B-E92D9F366746}" destId="{EC2FB84A-A187-4EB3-8662-E40018AAC31A}" srcOrd="0" destOrd="0" presId="urn:microsoft.com/office/officeart/2005/8/layout/vList2"/>
    <dgm:cxn modelId="{3790FF4F-5783-429D-B68A-AC89AD1A679F}" type="presOf" srcId="{D0365704-99F9-4CE0-91C2-1354FDA65FDC}" destId="{59790C7C-5F5C-4A64-A004-1288703F6671}" srcOrd="0" destOrd="0" presId="urn:microsoft.com/office/officeart/2005/8/layout/vList2"/>
    <dgm:cxn modelId="{1EFB4252-49AB-4E12-92B2-257692BEB919}" type="presOf" srcId="{14F274FA-A4A3-4BCA-9A20-AB1719AC2465}" destId="{DEB18C59-F304-4CA5-8408-A64D0572AEE0}" srcOrd="0" destOrd="0" presId="urn:microsoft.com/office/officeart/2005/8/layout/vList2"/>
    <dgm:cxn modelId="{795BF553-7C39-4F5C-AF63-08A39B0BFD77}" type="presOf" srcId="{302587B7-C1C2-4795-978C-39E7995F702F}" destId="{D84F64AE-4DDE-4CF4-88FD-08C179B90D04}" srcOrd="0" destOrd="2" presId="urn:microsoft.com/office/officeart/2005/8/layout/vList2"/>
    <dgm:cxn modelId="{2DE9CC76-E764-4F6C-A134-89658C27A1DD}" type="presOf" srcId="{0F2E45C4-A502-405F-B23F-F8E51C3494FA}" destId="{EC2FB84A-A187-4EB3-8662-E40018AAC31A}" srcOrd="0" destOrd="1" presId="urn:microsoft.com/office/officeart/2005/8/layout/vList2"/>
    <dgm:cxn modelId="{6F4D037B-96E0-4B11-ADC8-F916C814FB8C}" type="presOf" srcId="{97B28DB1-354D-4E54-825B-08525C93FF14}" destId="{B6A96A47-4FF2-474A-8CD0-6BB8DEC9FBBF}" srcOrd="0" destOrd="0" presId="urn:microsoft.com/office/officeart/2005/8/layout/vList2"/>
    <dgm:cxn modelId="{8570367E-7343-48A5-AAEE-227FDFD04143}" type="presOf" srcId="{4B99CCC1-C07F-4F36-A9E9-AE0C2243E553}" destId="{2D89B011-1A84-437A-9501-70A786364DD4}" srcOrd="0" destOrd="0" presId="urn:microsoft.com/office/officeart/2005/8/layout/vList2"/>
    <dgm:cxn modelId="{8311967E-CEBC-4008-863E-480CAEBDF639}" type="presOf" srcId="{4B86708F-ACA4-4698-9E97-8C17075C4862}" destId="{DEB18C59-F304-4CA5-8408-A64D0572AEE0}" srcOrd="0" destOrd="1" presId="urn:microsoft.com/office/officeart/2005/8/layout/vList2"/>
    <dgm:cxn modelId="{F431F381-8A91-45F6-9F83-24D25F8E7215}" type="presOf" srcId="{502749C4-763C-433B-8524-F83FB343C83D}" destId="{6A65A8B7-C0F8-4C33-8A97-8E87867B4CE2}" srcOrd="0" destOrd="0" presId="urn:microsoft.com/office/officeart/2005/8/layout/vList2"/>
    <dgm:cxn modelId="{D7183986-3074-4F39-A933-086234C09DB9}" type="presOf" srcId="{906F615E-1BDF-41C4-82AD-4FEE9D8B179A}" destId="{D84F64AE-4DDE-4CF4-88FD-08C179B90D04}" srcOrd="0" destOrd="1" presId="urn:microsoft.com/office/officeart/2005/8/layout/vList2"/>
    <dgm:cxn modelId="{352AED87-9C5E-493D-AA86-30F4B768C696}" srcId="{4B99CCC1-C07F-4F36-A9E9-AE0C2243E553}" destId="{97B28DB1-354D-4E54-825B-08525C93FF14}" srcOrd="3" destOrd="0" parTransId="{156207D3-CD51-42DD-AAF7-8F69B0F3182E}" sibTransId="{C0FA667F-06DF-4238-A076-159915984891}"/>
    <dgm:cxn modelId="{D3FDE58D-91F9-48AE-9D50-F620F39A267C}" srcId="{8572F20C-EE44-4254-BF26-48E84917885D}" destId="{D0365704-99F9-4CE0-91C2-1354FDA65FDC}" srcOrd="0" destOrd="0" parTransId="{554FDD63-6295-4ADD-AFCD-EEFAAFC28F4D}" sibTransId="{4ABC8D3D-7211-4AB5-BD2D-818911D136FD}"/>
    <dgm:cxn modelId="{6B442595-7269-49C3-B1F3-8F7D02A7A703}" srcId="{97B28DB1-354D-4E54-825B-08525C93FF14}" destId="{302587B7-C1C2-4795-978C-39E7995F702F}" srcOrd="2" destOrd="0" parTransId="{52BD4266-A646-4E99-AED0-34548C841F1A}" sibTransId="{B336C8A3-FAA6-46A3-B801-9DE2AF904E54}"/>
    <dgm:cxn modelId="{1766FE9F-D1D5-4237-B59C-553E1AFB2589}" srcId="{12B6749B-2C3A-42C5-A3BB-DEAA4459EA3B}" destId="{14F274FA-A4A3-4BCA-9A20-AB1719AC2465}" srcOrd="0" destOrd="0" parTransId="{120136C3-D0EA-40EE-BFE7-6F10F7DE933E}" sibTransId="{BF158A5D-B310-4C03-AD9C-BDF488C2E829}"/>
    <dgm:cxn modelId="{97CB74A8-40CD-44DF-90DB-5DFC0248704C}" type="presOf" srcId="{B1B5388D-5A7F-4419-A1C7-DF0E59635599}" destId="{D84F64AE-4DDE-4CF4-88FD-08C179B90D04}" srcOrd="0" destOrd="0" presId="urn:microsoft.com/office/officeart/2005/8/layout/vList2"/>
    <dgm:cxn modelId="{4713B9AC-BC6F-4D06-83FA-7C1532400DD4}" type="presOf" srcId="{12B6749B-2C3A-42C5-A3BB-DEAA4459EA3B}" destId="{3EEE7A04-003E-4A85-83D9-1566D0CC23CA}" srcOrd="0" destOrd="0" presId="urn:microsoft.com/office/officeart/2005/8/layout/vList2"/>
    <dgm:cxn modelId="{FAF7A4B4-6901-4875-B898-B528D8281648}" srcId="{4B99CCC1-C07F-4F36-A9E9-AE0C2243E553}" destId="{502749C4-763C-433B-8524-F83FB343C83D}" srcOrd="2" destOrd="0" parTransId="{9E16C64F-E925-4A8C-A625-C1EEDF4F5195}" sibTransId="{01AEDBD8-B47F-4AA2-893B-C5D1074AF7FF}"/>
    <dgm:cxn modelId="{AE20C4B8-EC52-4F92-99CB-ECB0D0C5D299}" type="presOf" srcId="{8572F20C-EE44-4254-BF26-48E84917885D}" destId="{71B07EA4-99B4-4749-A604-DCF2C8C8EC1B}" srcOrd="0" destOrd="0" presId="urn:microsoft.com/office/officeart/2005/8/layout/vList2"/>
    <dgm:cxn modelId="{7DC025BA-7D09-48E5-AA5C-B34575F51C7A}" srcId="{8572F20C-EE44-4254-BF26-48E84917885D}" destId="{8C9F290A-18A7-4ABC-8122-AEF07B7C16C0}" srcOrd="1" destOrd="0" parTransId="{8673BDE2-33F2-464B-91FB-D4641EF1A80C}" sibTransId="{B1C301FE-7642-4D3C-9B35-C07EFB5B6D22}"/>
    <dgm:cxn modelId="{E59839D0-8A4E-47FE-817A-2AF742FF9E48}" type="presOf" srcId="{8C9F290A-18A7-4ABC-8122-AEF07B7C16C0}" destId="{59790C7C-5F5C-4A64-A004-1288703F6671}" srcOrd="0" destOrd="1" presId="urn:microsoft.com/office/officeart/2005/8/layout/vList2"/>
    <dgm:cxn modelId="{7EEE56DB-6B15-4020-9655-EF05E8E8B74C}" srcId="{97B28DB1-354D-4E54-825B-08525C93FF14}" destId="{906F615E-1BDF-41C4-82AD-4FEE9D8B179A}" srcOrd="1" destOrd="0" parTransId="{03D8A123-40F6-4A3A-8161-BF3366EFE5AD}" sibTransId="{F1AFC3ED-98FA-47CE-8DB6-FC87883369A6}"/>
    <dgm:cxn modelId="{BC2CC9DB-12DC-4E1E-919F-A9780C677F6A}" srcId="{4B99CCC1-C07F-4F36-A9E9-AE0C2243E553}" destId="{8572F20C-EE44-4254-BF26-48E84917885D}" srcOrd="1" destOrd="0" parTransId="{B11A679B-5221-457A-87EA-E10188CA0943}" sibTransId="{5AA85D2B-A050-4FF9-9991-6E2B5672E791}"/>
    <dgm:cxn modelId="{04E297E0-43A8-4D6E-A46B-77F2DF05F46B}" type="presOf" srcId="{03B231FC-C70C-49EB-9F25-F97DD86F3689}" destId="{59790C7C-5F5C-4A64-A004-1288703F6671}" srcOrd="0" destOrd="2" presId="urn:microsoft.com/office/officeart/2005/8/layout/vList2"/>
    <dgm:cxn modelId="{E1B018F6-7AE5-4D01-8858-9DA75EE87416}" srcId="{97B28DB1-354D-4E54-825B-08525C93FF14}" destId="{B1B5388D-5A7F-4419-A1C7-DF0E59635599}" srcOrd="0" destOrd="0" parTransId="{6272884D-4D0B-4746-A3AC-FC1388625AA7}" sibTransId="{7AD55297-77AB-4217-A44E-799BB31EED63}"/>
    <dgm:cxn modelId="{7EBAC2FB-BC6C-406E-AA77-74D63EA1509A}" srcId="{502749C4-763C-433B-8524-F83FB343C83D}" destId="{2337046E-3521-425A-8D8B-E92D9F366746}" srcOrd="0" destOrd="0" parTransId="{C57264A7-F932-4D84-B8D3-3771A2312F3D}" sibTransId="{0082E0E8-0B97-4D34-B276-817BA01F6B42}"/>
    <dgm:cxn modelId="{33997821-4153-4F8B-ADD5-EF12B7BDA12D}" type="presParOf" srcId="{2D89B011-1A84-437A-9501-70A786364DD4}" destId="{3EEE7A04-003E-4A85-83D9-1566D0CC23CA}" srcOrd="0" destOrd="0" presId="urn:microsoft.com/office/officeart/2005/8/layout/vList2"/>
    <dgm:cxn modelId="{F574A9D6-1141-4988-A98C-4E806F6033F0}" type="presParOf" srcId="{2D89B011-1A84-437A-9501-70A786364DD4}" destId="{DEB18C59-F304-4CA5-8408-A64D0572AEE0}" srcOrd="1" destOrd="0" presId="urn:microsoft.com/office/officeart/2005/8/layout/vList2"/>
    <dgm:cxn modelId="{3607597E-D3CE-4B85-8CFC-E6BB9BDB1F5A}" type="presParOf" srcId="{2D89B011-1A84-437A-9501-70A786364DD4}" destId="{71B07EA4-99B4-4749-A604-DCF2C8C8EC1B}" srcOrd="2" destOrd="0" presId="urn:microsoft.com/office/officeart/2005/8/layout/vList2"/>
    <dgm:cxn modelId="{EF0A22ED-050B-43F4-B662-75C8183F2BBE}" type="presParOf" srcId="{2D89B011-1A84-437A-9501-70A786364DD4}" destId="{59790C7C-5F5C-4A64-A004-1288703F6671}" srcOrd="3" destOrd="0" presId="urn:microsoft.com/office/officeart/2005/8/layout/vList2"/>
    <dgm:cxn modelId="{984AD303-F941-404C-A742-996A73DA3DF5}" type="presParOf" srcId="{2D89B011-1A84-437A-9501-70A786364DD4}" destId="{6A65A8B7-C0F8-4C33-8A97-8E87867B4CE2}" srcOrd="4" destOrd="0" presId="urn:microsoft.com/office/officeart/2005/8/layout/vList2"/>
    <dgm:cxn modelId="{161AD65D-9AF4-4600-8993-DAAEB4378F4B}" type="presParOf" srcId="{2D89B011-1A84-437A-9501-70A786364DD4}" destId="{EC2FB84A-A187-4EB3-8662-E40018AAC31A}" srcOrd="5" destOrd="0" presId="urn:microsoft.com/office/officeart/2005/8/layout/vList2"/>
    <dgm:cxn modelId="{DB237A61-90A2-458F-918B-99548925C1A3}" type="presParOf" srcId="{2D89B011-1A84-437A-9501-70A786364DD4}" destId="{B6A96A47-4FF2-474A-8CD0-6BB8DEC9FBBF}" srcOrd="6" destOrd="0" presId="urn:microsoft.com/office/officeart/2005/8/layout/vList2"/>
    <dgm:cxn modelId="{66356D73-F0FA-4F49-A17A-1B0A9727DFDD}" type="presParOf" srcId="{2D89B011-1A84-437A-9501-70A786364DD4}" destId="{D84F64AE-4DDE-4CF4-88FD-08C179B90D04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5F701C-B952-415E-AE32-977155E1F6A4}" type="doc">
      <dgm:prSet loTypeId="urn:microsoft.com/office/officeart/2005/8/layout/list1" loCatId="list" qsTypeId="urn:microsoft.com/office/officeart/2005/8/quickstyle/simple1#6" qsCatId="simple" csTypeId="urn:microsoft.com/office/officeart/2005/8/colors/colorful5#6" csCatId="colorful" phldr="1"/>
      <dgm:spPr/>
      <dgm:t>
        <a:bodyPr/>
        <a:lstStyle/>
        <a:p>
          <a:endParaRPr lang="en-US"/>
        </a:p>
      </dgm:t>
    </dgm:pt>
    <dgm:pt modelId="{0792377F-1C22-4A88-9C8A-9F9270170940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Prior Work Requirement Experience </a:t>
          </a:r>
        </a:p>
      </dgm:t>
    </dgm:pt>
    <dgm:pt modelId="{18022D1B-65E1-4A6B-AE2F-813DBC73FB4B}" type="parTrans" cxnId="{C42FF9ED-D5E8-4358-9EC8-967D8621CEC2}">
      <dgm:prSet/>
      <dgm:spPr/>
      <dgm:t>
        <a:bodyPr/>
        <a:lstStyle/>
        <a:p>
          <a:endParaRPr lang="en-US"/>
        </a:p>
      </dgm:t>
    </dgm:pt>
    <dgm:pt modelId="{D1F77473-470B-4ED1-BD66-C7B10A9E9243}" type="sibTrans" cxnId="{C42FF9ED-D5E8-4358-9EC8-967D8621CEC2}">
      <dgm:prSet/>
      <dgm:spPr/>
      <dgm:t>
        <a:bodyPr/>
        <a:lstStyle/>
        <a:p>
          <a:endParaRPr lang="en-US"/>
        </a:p>
      </dgm:t>
    </dgm:pt>
    <dgm:pt modelId="{8435D160-C407-4A67-AC44-C69D4B52660A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Nearly </a:t>
          </a:r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$70M</a:t>
          </a: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 in administrative costs anticipated.</a:t>
          </a:r>
        </a:p>
      </dgm:t>
    </dgm:pt>
    <dgm:pt modelId="{F92FA37D-39AC-41E0-A87E-14EE0CE101B1}" type="parTrans" cxnId="{C5A28A38-F8C8-401A-BA8E-F8C7C67BF84E}">
      <dgm:prSet/>
      <dgm:spPr/>
      <dgm:t>
        <a:bodyPr/>
        <a:lstStyle/>
        <a:p>
          <a:endParaRPr lang="en-US"/>
        </a:p>
      </dgm:t>
    </dgm:pt>
    <dgm:pt modelId="{5A3388CC-354D-4172-9FAE-D85E40AB5099}" type="sibTrans" cxnId="{C5A28A38-F8C8-401A-BA8E-F8C7C67BF84E}">
      <dgm:prSet/>
      <dgm:spPr/>
      <dgm:t>
        <a:bodyPr/>
        <a:lstStyle/>
        <a:p>
          <a:endParaRPr lang="en-US"/>
        </a:p>
      </dgm:t>
    </dgm:pt>
    <dgm:pt modelId="{D552A04C-55FE-4CA4-97A2-2E5EC6816140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Public Health Emergency Unwind Experience </a:t>
          </a:r>
        </a:p>
      </dgm:t>
    </dgm:pt>
    <dgm:pt modelId="{E4771D45-A091-42D4-A420-6A97FF9F813D}" type="parTrans" cxnId="{794955E3-A2E9-4CC4-A683-123B31C208CE}">
      <dgm:prSet/>
      <dgm:spPr/>
      <dgm:t>
        <a:bodyPr/>
        <a:lstStyle/>
        <a:p>
          <a:endParaRPr lang="en-US"/>
        </a:p>
      </dgm:t>
    </dgm:pt>
    <dgm:pt modelId="{062711D1-19DB-496F-A48D-7612B900FB2A}" type="sibTrans" cxnId="{794955E3-A2E9-4CC4-A683-123B31C208CE}">
      <dgm:prSet/>
      <dgm:spPr/>
      <dgm:t>
        <a:bodyPr/>
        <a:lstStyle/>
        <a:p>
          <a:endParaRPr lang="en-US"/>
        </a:p>
      </dgm:t>
    </dgm:pt>
    <dgm:pt modelId="{4D35DC24-EBD7-4385-BF87-28ED02E7C9B5}">
      <dgm:prSet/>
      <dgm:spPr/>
      <dgm:t>
        <a:bodyPr/>
        <a:lstStyle/>
        <a:p>
          <a:pPr rtl="0"/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Strategic investments in automation increased passive renewal rates from </a:t>
          </a:r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12% </a:t>
          </a:r>
          <a:r>
            <a:rPr lang="en-US" b="0">
              <a:latin typeface="Arial" panose="020B0604020202020204" pitchFamily="34" charset="0"/>
              <a:cs typeface="Arial" panose="020B0604020202020204" pitchFamily="34" charset="0"/>
            </a:rPr>
            <a:t>to ~</a:t>
          </a:r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60%</a:t>
          </a: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. </a:t>
          </a:r>
        </a:p>
      </dgm:t>
    </dgm:pt>
    <dgm:pt modelId="{6164DCB2-4A59-44FD-B901-CF1C7BDDE247}" type="parTrans" cxnId="{40A91BF0-382C-42B2-90E0-D6A186F65A43}">
      <dgm:prSet/>
      <dgm:spPr/>
      <dgm:t>
        <a:bodyPr/>
        <a:lstStyle/>
        <a:p>
          <a:endParaRPr lang="en-US"/>
        </a:p>
      </dgm:t>
    </dgm:pt>
    <dgm:pt modelId="{03FBA836-5C24-45AE-9381-4821EB8473EA}" type="sibTrans" cxnId="{40A91BF0-382C-42B2-90E0-D6A186F65A43}">
      <dgm:prSet/>
      <dgm:spPr/>
      <dgm:t>
        <a:bodyPr/>
        <a:lstStyle/>
        <a:p>
          <a:endParaRPr lang="en-US"/>
        </a:p>
      </dgm:t>
    </dgm:pt>
    <dgm:pt modelId="{BF7BFA3D-5184-4925-A0EE-B2DF93330A4E}">
      <dgm:prSet/>
      <dgm:spPr/>
      <dgm:t>
        <a:bodyPr/>
        <a:lstStyle/>
        <a:p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$30M</a:t>
          </a: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 in IT upgrades, training and outreach.</a:t>
          </a:r>
        </a:p>
      </dgm:t>
    </dgm:pt>
    <dgm:pt modelId="{1B8DBD6E-37F4-44A6-9B70-4494326669A3}" type="parTrans" cxnId="{C5B65BC0-7F2B-4D8D-925D-67EBF1ED8721}">
      <dgm:prSet/>
      <dgm:spPr/>
      <dgm:t>
        <a:bodyPr/>
        <a:lstStyle/>
        <a:p>
          <a:endParaRPr lang="en-US"/>
        </a:p>
      </dgm:t>
    </dgm:pt>
    <dgm:pt modelId="{45ADB238-AB9F-46DA-8C69-1C3BDCA84511}" type="sibTrans" cxnId="{C5B65BC0-7F2B-4D8D-925D-67EBF1ED8721}">
      <dgm:prSet/>
      <dgm:spPr/>
      <dgm:t>
        <a:bodyPr/>
        <a:lstStyle/>
        <a:p>
          <a:endParaRPr lang="en-US"/>
        </a:p>
      </dgm:t>
    </dgm:pt>
    <dgm:pt modelId="{7D317A46-5CC0-487A-B722-20D109A1A302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Coordinated, consistent messaging across MDHHS and partners reduced confusion and improved beneficiary engagement.</a:t>
          </a:r>
        </a:p>
      </dgm:t>
    </dgm:pt>
    <dgm:pt modelId="{14E7F4F5-AEBD-4AD0-ACA2-0AB3175A8855}" type="parTrans" cxnId="{1CC2F8F3-D630-49EF-9C73-A16C683A1520}">
      <dgm:prSet/>
      <dgm:spPr/>
      <dgm:t>
        <a:bodyPr/>
        <a:lstStyle/>
        <a:p>
          <a:endParaRPr lang="en-US"/>
        </a:p>
      </dgm:t>
    </dgm:pt>
    <dgm:pt modelId="{AF14DA3C-76CF-4C90-822A-29F6F29975EE}" type="sibTrans" cxnId="{1CC2F8F3-D630-49EF-9C73-A16C683A1520}">
      <dgm:prSet/>
      <dgm:spPr/>
      <dgm:t>
        <a:bodyPr/>
        <a:lstStyle/>
        <a:p>
          <a:endParaRPr lang="en-US"/>
        </a:p>
      </dgm:t>
    </dgm:pt>
    <dgm:pt modelId="{CD9D6E9C-0692-4935-9F2B-0CCAAAC7CCE6}">
      <dgm:prSet/>
      <dgm:spPr/>
      <dgm:t>
        <a:bodyPr/>
        <a:lstStyle/>
        <a:p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80,000</a:t>
          </a: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 at risk of losing coverage in Month 1.</a:t>
          </a:r>
        </a:p>
      </dgm:t>
    </dgm:pt>
    <dgm:pt modelId="{853CA30D-05DC-4CA5-BD12-A56A13A08F9E}" type="parTrans" cxnId="{9F4E6AE2-623D-43CF-9279-AAA3860CC902}">
      <dgm:prSet/>
      <dgm:spPr/>
      <dgm:t>
        <a:bodyPr/>
        <a:lstStyle/>
        <a:p>
          <a:endParaRPr lang="en-US"/>
        </a:p>
      </dgm:t>
    </dgm:pt>
    <dgm:pt modelId="{92320B08-1A14-40D0-B7B4-C3DA1E2397C4}" type="sibTrans" cxnId="{9F4E6AE2-623D-43CF-9279-AAA3860CC902}">
      <dgm:prSet/>
      <dgm:spPr/>
      <dgm:t>
        <a:bodyPr/>
        <a:lstStyle/>
        <a:p>
          <a:endParaRPr lang="en-US"/>
        </a:p>
      </dgm:t>
    </dgm:pt>
    <dgm:pt modelId="{3A258EBA-CA99-441E-8932-3B4491E204E4}">
      <dgm:prSet/>
      <dgm:spPr/>
      <dgm:t>
        <a:bodyPr/>
        <a:lstStyle/>
        <a:p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100,000</a:t>
          </a: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 expected to lose coverage in Year 1.</a:t>
          </a:r>
        </a:p>
      </dgm:t>
    </dgm:pt>
    <dgm:pt modelId="{570460B8-1925-4E74-B640-294A7662D5F0}" type="parTrans" cxnId="{5363893C-599B-4916-9B68-A366D7148AF4}">
      <dgm:prSet/>
      <dgm:spPr/>
      <dgm:t>
        <a:bodyPr/>
        <a:lstStyle/>
        <a:p>
          <a:endParaRPr lang="en-US"/>
        </a:p>
      </dgm:t>
    </dgm:pt>
    <dgm:pt modelId="{758077E7-9DDA-44EC-AAB2-5F79080E7F88}" type="sibTrans" cxnId="{5363893C-599B-4916-9B68-A366D7148AF4}">
      <dgm:prSet/>
      <dgm:spPr/>
      <dgm:t>
        <a:bodyPr/>
        <a:lstStyle/>
        <a:p>
          <a:endParaRPr lang="en-US"/>
        </a:p>
      </dgm:t>
    </dgm:pt>
    <dgm:pt modelId="{AB9F7765-EA10-4A05-8C66-B198060E2957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Many met requirements but lost coverage due to </a:t>
          </a:r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administrative burden</a:t>
          </a:r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, not non‑compliance.</a:t>
          </a:r>
        </a:p>
      </dgm:t>
    </dgm:pt>
    <dgm:pt modelId="{A29BB92F-7FF2-4DD8-9157-13AEF95C8189}" type="parTrans" cxnId="{CF6BA9C3-7F81-4F5E-A0F1-C2731E752EE0}">
      <dgm:prSet/>
      <dgm:spPr/>
      <dgm:t>
        <a:bodyPr/>
        <a:lstStyle/>
        <a:p>
          <a:endParaRPr lang="en-US"/>
        </a:p>
      </dgm:t>
    </dgm:pt>
    <dgm:pt modelId="{C82603E7-D86F-4A5C-B6C6-91680E984D9C}" type="sibTrans" cxnId="{CF6BA9C3-7F81-4F5E-A0F1-C2731E752EE0}">
      <dgm:prSet/>
      <dgm:spPr/>
      <dgm:t>
        <a:bodyPr/>
        <a:lstStyle/>
        <a:p>
          <a:endParaRPr lang="en-US"/>
        </a:p>
      </dgm:t>
    </dgm:pt>
    <dgm:pt modelId="{1266CD96-0783-4B74-A4DE-DD5CAD642A3F}" type="pres">
      <dgm:prSet presAssocID="{6F5F701C-B952-415E-AE32-977155E1F6A4}" presName="linear" presStyleCnt="0">
        <dgm:presLayoutVars>
          <dgm:dir/>
          <dgm:animLvl val="lvl"/>
          <dgm:resizeHandles val="exact"/>
        </dgm:presLayoutVars>
      </dgm:prSet>
      <dgm:spPr/>
    </dgm:pt>
    <dgm:pt modelId="{84BF49C4-09B3-4372-BECF-CED8D64F4554}" type="pres">
      <dgm:prSet presAssocID="{0792377F-1C22-4A88-9C8A-9F9270170940}" presName="parentLin" presStyleCnt="0"/>
      <dgm:spPr/>
    </dgm:pt>
    <dgm:pt modelId="{A0300025-0D0D-4C67-B899-A6BAE64ABAFD}" type="pres">
      <dgm:prSet presAssocID="{0792377F-1C22-4A88-9C8A-9F9270170940}" presName="parentLeftMargin" presStyleLbl="node1" presStyleIdx="0" presStyleCnt="2"/>
      <dgm:spPr/>
    </dgm:pt>
    <dgm:pt modelId="{2FC013DA-1799-4E8C-866C-3299A52C79A8}" type="pres">
      <dgm:prSet presAssocID="{0792377F-1C22-4A88-9C8A-9F927017094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8C9332A-C670-4151-B3EB-5E1FD37F0AB0}" type="pres">
      <dgm:prSet presAssocID="{0792377F-1C22-4A88-9C8A-9F9270170940}" presName="negativeSpace" presStyleCnt="0"/>
      <dgm:spPr/>
    </dgm:pt>
    <dgm:pt modelId="{D2D79751-B6B7-4E28-97F0-F9FECF915DD4}" type="pres">
      <dgm:prSet presAssocID="{0792377F-1C22-4A88-9C8A-9F9270170940}" presName="childText" presStyleLbl="conFgAcc1" presStyleIdx="0" presStyleCnt="2" custLinFactNeighborY="-12218">
        <dgm:presLayoutVars>
          <dgm:bulletEnabled val="1"/>
        </dgm:presLayoutVars>
      </dgm:prSet>
      <dgm:spPr/>
    </dgm:pt>
    <dgm:pt modelId="{F0C3A8EE-3B13-406C-AB51-8A0438C28764}" type="pres">
      <dgm:prSet presAssocID="{D1F77473-470B-4ED1-BD66-C7B10A9E9243}" presName="spaceBetweenRectangles" presStyleCnt="0"/>
      <dgm:spPr/>
    </dgm:pt>
    <dgm:pt modelId="{3A7AFB5B-19D6-40DC-BE26-0F4DDFCB9049}" type="pres">
      <dgm:prSet presAssocID="{D552A04C-55FE-4CA4-97A2-2E5EC6816140}" presName="parentLin" presStyleCnt="0"/>
      <dgm:spPr/>
    </dgm:pt>
    <dgm:pt modelId="{4185D113-795E-4AA0-B9A1-150FAFD9572D}" type="pres">
      <dgm:prSet presAssocID="{D552A04C-55FE-4CA4-97A2-2E5EC6816140}" presName="parentLeftMargin" presStyleLbl="node1" presStyleIdx="0" presStyleCnt="2"/>
      <dgm:spPr/>
    </dgm:pt>
    <dgm:pt modelId="{97025F44-6171-4CC9-BDC4-55FC37A5245E}" type="pres">
      <dgm:prSet presAssocID="{D552A04C-55FE-4CA4-97A2-2E5EC681614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72FCF93-C3FE-4C06-B965-BEE5BDEE8059}" type="pres">
      <dgm:prSet presAssocID="{D552A04C-55FE-4CA4-97A2-2E5EC6816140}" presName="negativeSpace" presStyleCnt="0"/>
      <dgm:spPr/>
    </dgm:pt>
    <dgm:pt modelId="{C5484370-CD03-4685-B9D5-86F549B0D8DE}" type="pres">
      <dgm:prSet presAssocID="{D552A04C-55FE-4CA4-97A2-2E5EC6816140}" presName="childText" presStyleLbl="conFgAcc1" presStyleIdx="1" presStyleCnt="2" custLinFactNeighborX="1906" custLinFactNeighborY="4992">
        <dgm:presLayoutVars>
          <dgm:bulletEnabled val="1"/>
        </dgm:presLayoutVars>
      </dgm:prSet>
      <dgm:spPr/>
    </dgm:pt>
  </dgm:ptLst>
  <dgm:cxnLst>
    <dgm:cxn modelId="{B50BD02D-7C66-4185-B516-34E4623C7202}" type="presOf" srcId="{0792377F-1C22-4A88-9C8A-9F9270170940}" destId="{A0300025-0D0D-4C67-B899-A6BAE64ABAFD}" srcOrd="0" destOrd="0" presId="urn:microsoft.com/office/officeart/2005/8/layout/list1"/>
    <dgm:cxn modelId="{D524A135-154F-4246-BBC2-A94F48A998DA}" type="presOf" srcId="{CD9D6E9C-0692-4935-9F2B-0CCAAAC7CCE6}" destId="{D2D79751-B6B7-4E28-97F0-F9FECF915DD4}" srcOrd="0" destOrd="2" presId="urn:microsoft.com/office/officeart/2005/8/layout/list1"/>
    <dgm:cxn modelId="{C5A28A38-F8C8-401A-BA8E-F8C7C67BF84E}" srcId="{0792377F-1C22-4A88-9C8A-9F9270170940}" destId="{8435D160-C407-4A67-AC44-C69D4B52660A}" srcOrd="0" destOrd="0" parTransId="{F92FA37D-39AC-41E0-A87E-14EE0CE101B1}" sibTransId="{5A3388CC-354D-4172-9FAE-D85E40AB5099}"/>
    <dgm:cxn modelId="{5363893C-599B-4916-9B68-A366D7148AF4}" srcId="{0792377F-1C22-4A88-9C8A-9F9270170940}" destId="{3A258EBA-CA99-441E-8932-3B4491E204E4}" srcOrd="3" destOrd="0" parTransId="{570460B8-1925-4E74-B640-294A7662D5F0}" sibTransId="{758077E7-9DDA-44EC-AAB2-5F79080E7F88}"/>
    <dgm:cxn modelId="{542C9E6A-4C61-453A-A1AF-14AFA6BDF402}" type="presOf" srcId="{6F5F701C-B952-415E-AE32-977155E1F6A4}" destId="{1266CD96-0783-4B74-A4DE-DD5CAD642A3F}" srcOrd="0" destOrd="0" presId="urn:microsoft.com/office/officeart/2005/8/layout/list1"/>
    <dgm:cxn modelId="{3D06945A-D0C5-4914-B624-DE6FBDF51AB7}" type="presOf" srcId="{3A258EBA-CA99-441E-8932-3B4491E204E4}" destId="{D2D79751-B6B7-4E28-97F0-F9FECF915DD4}" srcOrd="0" destOrd="3" presId="urn:microsoft.com/office/officeart/2005/8/layout/list1"/>
    <dgm:cxn modelId="{45761E7C-CE42-43CD-A647-DBC245F1CCDC}" type="presOf" srcId="{4D35DC24-EBD7-4385-BF87-28ED02E7C9B5}" destId="{C5484370-CD03-4685-B9D5-86F549B0D8DE}" srcOrd="0" destOrd="0" presId="urn:microsoft.com/office/officeart/2005/8/layout/list1"/>
    <dgm:cxn modelId="{5337BE9A-22FD-4478-B3E5-D83242370F1D}" type="presOf" srcId="{D552A04C-55FE-4CA4-97A2-2E5EC6816140}" destId="{97025F44-6171-4CC9-BDC4-55FC37A5245E}" srcOrd="1" destOrd="0" presId="urn:microsoft.com/office/officeart/2005/8/layout/list1"/>
    <dgm:cxn modelId="{D461479C-D679-4243-BFAE-084D4893AA08}" type="presOf" srcId="{0792377F-1C22-4A88-9C8A-9F9270170940}" destId="{2FC013DA-1799-4E8C-866C-3299A52C79A8}" srcOrd="1" destOrd="0" presId="urn:microsoft.com/office/officeart/2005/8/layout/list1"/>
    <dgm:cxn modelId="{A3B7B2AE-34BF-4896-8E96-4D22D8CDAE18}" type="presOf" srcId="{AB9F7765-EA10-4A05-8C66-B198060E2957}" destId="{D2D79751-B6B7-4E28-97F0-F9FECF915DD4}" srcOrd="0" destOrd="4" presId="urn:microsoft.com/office/officeart/2005/8/layout/list1"/>
    <dgm:cxn modelId="{D680F3BD-08CF-4391-AA32-2BC33E684853}" type="presOf" srcId="{8435D160-C407-4A67-AC44-C69D4B52660A}" destId="{D2D79751-B6B7-4E28-97F0-F9FECF915DD4}" srcOrd="0" destOrd="0" presId="urn:microsoft.com/office/officeart/2005/8/layout/list1"/>
    <dgm:cxn modelId="{C5B65BC0-7F2B-4D8D-925D-67EBF1ED8721}" srcId="{0792377F-1C22-4A88-9C8A-9F9270170940}" destId="{BF7BFA3D-5184-4925-A0EE-B2DF93330A4E}" srcOrd="1" destOrd="0" parTransId="{1B8DBD6E-37F4-44A6-9B70-4494326669A3}" sibTransId="{45ADB238-AB9F-46DA-8C69-1C3BDCA84511}"/>
    <dgm:cxn modelId="{CF6BA9C3-7F81-4F5E-A0F1-C2731E752EE0}" srcId="{0792377F-1C22-4A88-9C8A-9F9270170940}" destId="{AB9F7765-EA10-4A05-8C66-B198060E2957}" srcOrd="4" destOrd="0" parTransId="{A29BB92F-7FF2-4DD8-9157-13AEF95C8189}" sibTransId="{C82603E7-D86F-4A5C-B6C6-91680E984D9C}"/>
    <dgm:cxn modelId="{195D45D8-6BF3-4BB9-AB35-5A3F4B7AC796}" type="presOf" srcId="{BF7BFA3D-5184-4925-A0EE-B2DF93330A4E}" destId="{D2D79751-B6B7-4E28-97F0-F9FECF915DD4}" srcOrd="0" destOrd="1" presId="urn:microsoft.com/office/officeart/2005/8/layout/list1"/>
    <dgm:cxn modelId="{9F4E6AE2-623D-43CF-9279-AAA3860CC902}" srcId="{0792377F-1C22-4A88-9C8A-9F9270170940}" destId="{CD9D6E9C-0692-4935-9F2B-0CCAAAC7CCE6}" srcOrd="2" destOrd="0" parTransId="{853CA30D-05DC-4CA5-BD12-A56A13A08F9E}" sibTransId="{92320B08-1A14-40D0-B7B4-C3DA1E2397C4}"/>
    <dgm:cxn modelId="{794955E3-A2E9-4CC4-A683-123B31C208CE}" srcId="{6F5F701C-B952-415E-AE32-977155E1F6A4}" destId="{D552A04C-55FE-4CA4-97A2-2E5EC6816140}" srcOrd="1" destOrd="0" parTransId="{E4771D45-A091-42D4-A420-6A97FF9F813D}" sibTransId="{062711D1-19DB-496F-A48D-7612B900FB2A}"/>
    <dgm:cxn modelId="{34F2AAEB-D5F4-45AF-89C2-E2CF42902193}" type="presOf" srcId="{7D317A46-5CC0-487A-B722-20D109A1A302}" destId="{C5484370-CD03-4685-B9D5-86F549B0D8DE}" srcOrd="0" destOrd="1" presId="urn:microsoft.com/office/officeart/2005/8/layout/list1"/>
    <dgm:cxn modelId="{C42FF9ED-D5E8-4358-9EC8-967D8621CEC2}" srcId="{6F5F701C-B952-415E-AE32-977155E1F6A4}" destId="{0792377F-1C22-4A88-9C8A-9F9270170940}" srcOrd="0" destOrd="0" parTransId="{18022D1B-65E1-4A6B-AE2F-813DBC73FB4B}" sibTransId="{D1F77473-470B-4ED1-BD66-C7B10A9E9243}"/>
    <dgm:cxn modelId="{BF504FEE-72BB-4F7E-9458-452A35D4384D}" type="presOf" srcId="{D552A04C-55FE-4CA4-97A2-2E5EC6816140}" destId="{4185D113-795E-4AA0-B9A1-150FAFD9572D}" srcOrd="0" destOrd="0" presId="urn:microsoft.com/office/officeart/2005/8/layout/list1"/>
    <dgm:cxn modelId="{40A91BF0-382C-42B2-90E0-D6A186F65A43}" srcId="{D552A04C-55FE-4CA4-97A2-2E5EC6816140}" destId="{4D35DC24-EBD7-4385-BF87-28ED02E7C9B5}" srcOrd="0" destOrd="0" parTransId="{6164DCB2-4A59-44FD-B901-CF1C7BDDE247}" sibTransId="{03FBA836-5C24-45AE-9381-4821EB8473EA}"/>
    <dgm:cxn modelId="{1CC2F8F3-D630-49EF-9C73-A16C683A1520}" srcId="{D552A04C-55FE-4CA4-97A2-2E5EC6816140}" destId="{7D317A46-5CC0-487A-B722-20D109A1A302}" srcOrd="1" destOrd="0" parTransId="{14E7F4F5-AEBD-4AD0-ACA2-0AB3175A8855}" sibTransId="{AF14DA3C-76CF-4C90-822A-29F6F29975EE}"/>
    <dgm:cxn modelId="{66CFB4E5-1387-4B96-A2E5-4DDC8773C779}" type="presParOf" srcId="{1266CD96-0783-4B74-A4DE-DD5CAD642A3F}" destId="{84BF49C4-09B3-4372-BECF-CED8D64F4554}" srcOrd="0" destOrd="0" presId="urn:microsoft.com/office/officeart/2005/8/layout/list1"/>
    <dgm:cxn modelId="{F408863E-22FD-4644-A228-DF74629A3B9F}" type="presParOf" srcId="{84BF49C4-09B3-4372-BECF-CED8D64F4554}" destId="{A0300025-0D0D-4C67-B899-A6BAE64ABAFD}" srcOrd="0" destOrd="0" presId="urn:microsoft.com/office/officeart/2005/8/layout/list1"/>
    <dgm:cxn modelId="{500DA28E-9645-4EC9-95F9-8B948DD7ABC7}" type="presParOf" srcId="{84BF49C4-09B3-4372-BECF-CED8D64F4554}" destId="{2FC013DA-1799-4E8C-866C-3299A52C79A8}" srcOrd="1" destOrd="0" presId="urn:microsoft.com/office/officeart/2005/8/layout/list1"/>
    <dgm:cxn modelId="{310CB38E-4AD4-44BB-BB89-92E35A48E0F3}" type="presParOf" srcId="{1266CD96-0783-4B74-A4DE-DD5CAD642A3F}" destId="{C8C9332A-C670-4151-B3EB-5E1FD37F0AB0}" srcOrd="1" destOrd="0" presId="urn:microsoft.com/office/officeart/2005/8/layout/list1"/>
    <dgm:cxn modelId="{E332B65A-16DD-4822-A6DB-DDBF52A121ED}" type="presParOf" srcId="{1266CD96-0783-4B74-A4DE-DD5CAD642A3F}" destId="{D2D79751-B6B7-4E28-97F0-F9FECF915DD4}" srcOrd="2" destOrd="0" presId="urn:microsoft.com/office/officeart/2005/8/layout/list1"/>
    <dgm:cxn modelId="{6E550FD2-3DC3-4800-AF6F-0B64E4B052EF}" type="presParOf" srcId="{1266CD96-0783-4B74-A4DE-DD5CAD642A3F}" destId="{F0C3A8EE-3B13-406C-AB51-8A0438C28764}" srcOrd="3" destOrd="0" presId="urn:microsoft.com/office/officeart/2005/8/layout/list1"/>
    <dgm:cxn modelId="{03FC354C-6563-42D6-9DD0-BE3E6477B91B}" type="presParOf" srcId="{1266CD96-0783-4B74-A4DE-DD5CAD642A3F}" destId="{3A7AFB5B-19D6-40DC-BE26-0F4DDFCB9049}" srcOrd="4" destOrd="0" presId="urn:microsoft.com/office/officeart/2005/8/layout/list1"/>
    <dgm:cxn modelId="{81A84626-D83F-440D-A74F-5240555DF9DB}" type="presParOf" srcId="{3A7AFB5B-19D6-40DC-BE26-0F4DDFCB9049}" destId="{4185D113-795E-4AA0-B9A1-150FAFD9572D}" srcOrd="0" destOrd="0" presId="urn:microsoft.com/office/officeart/2005/8/layout/list1"/>
    <dgm:cxn modelId="{388A4D89-2AF7-42A2-B9AD-C9A69A478328}" type="presParOf" srcId="{3A7AFB5B-19D6-40DC-BE26-0F4DDFCB9049}" destId="{97025F44-6171-4CC9-BDC4-55FC37A5245E}" srcOrd="1" destOrd="0" presId="urn:microsoft.com/office/officeart/2005/8/layout/list1"/>
    <dgm:cxn modelId="{7DA40472-6A7D-434D-9A61-F36FA124EDA0}" type="presParOf" srcId="{1266CD96-0783-4B74-A4DE-DD5CAD642A3F}" destId="{772FCF93-C3FE-4C06-B965-BEE5BDEE8059}" srcOrd="5" destOrd="0" presId="urn:microsoft.com/office/officeart/2005/8/layout/list1"/>
    <dgm:cxn modelId="{9DD76D4E-5EF2-4208-99F8-37DCE20D1E5C}" type="presParOf" srcId="{1266CD96-0783-4B74-A4DE-DD5CAD642A3F}" destId="{C5484370-CD03-4685-B9D5-86F549B0D8D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EE7A04-003E-4A85-83D9-1566D0CC23CA}">
      <dsp:nvSpPr>
        <dsp:cNvPr id="0" name=""/>
        <dsp:cNvSpPr/>
      </dsp:nvSpPr>
      <dsp:spPr>
        <a:xfrm>
          <a:off x="0" y="3682"/>
          <a:ext cx="11762432" cy="514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Coverage and Benefit Loss</a:t>
          </a: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130" y="28812"/>
        <a:ext cx="11712172" cy="464540"/>
      </dsp:txXfrm>
    </dsp:sp>
    <dsp:sp modelId="{DEB18C59-F304-4CA5-8408-A64D0572AEE0}">
      <dsp:nvSpPr>
        <dsp:cNvPr id="0" name=""/>
        <dsp:cNvSpPr/>
      </dsp:nvSpPr>
      <dsp:spPr>
        <a:xfrm>
          <a:off x="0" y="518482"/>
          <a:ext cx="11762432" cy="557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457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latin typeface="Arial" panose="020B0604020202020204" pitchFamily="34" charset="0"/>
              <a:cs typeface="Arial" panose="020B0604020202020204" pitchFamily="34" charset="0"/>
            </a:rPr>
            <a:t> More than </a:t>
          </a:r>
          <a:r>
            <a:rPr lang="en-US" sz="1700" b="1" kern="1200">
              <a:latin typeface="Arial" panose="020B0604020202020204" pitchFamily="34" charset="0"/>
              <a:cs typeface="Arial" panose="020B0604020202020204" pitchFamily="34" charset="0"/>
            </a:rPr>
            <a:t>200,000 individuals</a:t>
          </a:r>
          <a:r>
            <a:rPr lang="en-US" sz="1700" kern="1200">
              <a:latin typeface="Arial" panose="020B0604020202020204" pitchFamily="34" charset="0"/>
              <a:cs typeface="Arial" panose="020B0604020202020204" pitchFamily="34" charset="0"/>
            </a:rPr>
            <a:t> at risk of losing Medicaid and/or SNAP benefits.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latin typeface="Arial" panose="020B0604020202020204" pitchFamily="34" charset="0"/>
              <a:cs typeface="Arial" panose="020B0604020202020204" pitchFamily="34" charset="0"/>
            </a:rPr>
            <a:t> Losses driven by new eligibility rules, reporting requirements and shortened renewal timelines.</a:t>
          </a:r>
        </a:p>
      </dsp:txBody>
      <dsp:txXfrm>
        <a:off x="0" y="518482"/>
        <a:ext cx="11762432" cy="557865"/>
      </dsp:txXfrm>
    </dsp:sp>
    <dsp:sp modelId="{71B07EA4-99B4-4749-A604-DCF2C8C8EC1B}">
      <dsp:nvSpPr>
        <dsp:cNvPr id="0" name=""/>
        <dsp:cNvSpPr/>
      </dsp:nvSpPr>
      <dsp:spPr>
        <a:xfrm>
          <a:off x="0" y="1076347"/>
          <a:ext cx="11762432" cy="51480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Churn, Interrupted Access and Delayed Care</a:t>
          </a: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130" y="1101477"/>
        <a:ext cx="11712172" cy="464540"/>
      </dsp:txXfrm>
    </dsp:sp>
    <dsp:sp modelId="{59790C7C-5F5C-4A64-A004-1288703F6671}">
      <dsp:nvSpPr>
        <dsp:cNvPr id="0" name=""/>
        <dsp:cNvSpPr/>
      </dsp:nvSpPr>
      <dsp:spPr>
        <a:xfrm>
          <a:off x="0" y="1591147"/>
          <a:ext cx="11762432" cy="842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457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latin typeface="Arial" panose="020B0604020202020204" pitchFamily="34" charset="0"/>
              <a:cs typeface="Arial" panose="020B0604020202020204" pitchFamily="34" charset="0"/>
            </a:rPr>
            <a:t>Frequent interruptions in Medicaid and SNAP due to paperwork gaps.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latin typeface="Arial" panose="020B0604020202020204" pitchFamily="34" charset="0"/>
              <a:cs typeface="Arial" panose="020B0604020202020204" pitchFamily="34" charset="0"/>
            </a:rPr>
            <a:t>Disrupted care continuity, delayed treatment and reduced food security.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latin typeface="Arial" panose="020B0604020202020204" pitchFamily="34" charset="0"/>
              <a:cs typeface="Arial" panose="020B0604020202020204" pitchFamily="34" charset="0"/>
            </a:rPr>
            <a:t>Increased instability for households juggling both programs.</a:t>
          </a:r>
        </a:p>
      </dsp:txBody>
      <dsp:txXfrm>
        <a:off x="0" y="1591147"/>
        <a:ext cx="11762432" cy="842490"/>
      </dsp:txXfrm>
    </dsp:sp>
    <dsp:sp modelId="{6A65A8B7-C0F8-4C33-8A97-8E87867B4CE2}">
      <dsp:nvSpPr>
        <dsp:cNvPr id="0" name=""/>
        <dsp:cNvSpPr/>
      </dsp:nvSpPr>
      <dsp:spPr>
        <a:xfrm>
          <a:off x="0" y="2433637"/>
          <a:ext cx="11762432" cy="51480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Rising Uninsured and Increased Hardship</a:t>
          </a: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130" y="2458767"/>
        <a:ext cx="11712172" cy="464540"/>
      </dsp:txXfrm>
    </dsp:sp>
    <dsp:sp modelId="{EC2FB84A-A187-4EB3-8662-E40018AAC31A}">
      <dsp:nvSpPr>
        <dsp:cNvPr id="0" name=""/>
        <dsp:cNvSpPr/>
      </dsp:nvSpPr>
      <dsp:spPr>
        <a:xfrm>
          <a:off x="0" y="2948437"/>
          <a:ext cx="11762432" cy="557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457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latin typeface="Arial" panose="020B0604020202020204" pitchFamily="34" charset="0"/>
              <a:cs typeface="Arial" panose="020B0604020202020204" pitchFamily="34" charset="0"/>
            </a:rPr>
            <a:t>Reduced Medicaid coverage paired with more limited Marketplace access under H.R. 1.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latin typeface="Arial" panose="020B0604020202020204" pitchFamily="34" charset="0"/>
              <a:cs typeface="Arial" panose="020B0604020202020204" pitchFamily="34" charset="0"/>
            </a:rPr>
            <a:t>SNAP benefit reductions intensify financial strain, especially for older adults and people with disabilities.</a:t>
          </a:r>
        </a:p>
      </dsp:txBody>
      <dsp:txXfrm>
        <a:off x="0" y="2948437"/>
        <a:ext cx="11762432" cy="557865"/>
      </dsp:txXfrm>
    </dsp:sp>
    <dsp:sp modelId="{B6A96A47-4FF2-474A-8CD0-6BB8DEC9FBBF}">
      <dsp:nvSpPr>
        <dsp:cNvPr id="0" name=""/>
        <dsp:cNvSpPr/>
      </dsp:nvSpPr>
      <dsp:spPr>
        <a:xfrm>
          <a:off x="0" y="3506302"/>
          <a:ext cx="11762432" cy="5148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 baseline="0">
              <a:latin typeface="Arial" panose="020B0604020202020204" pitchFamily="34" charset="0"/>
              <a:cs typeface="Arial" panose="020B0604020202020204" pitchFamily="34" charset="0"/>
            </a:rPr>
            <a:t>Higher Uncompensated Care, Food Insecurity and Household Debt</a:t>
          </a:r>
          <a:endParaRPr lang="en-US" sz="22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130" y="3531432"/>
        <a:ext cx="11712172" cy="464540"/>
      </dsp:txXfrm>
    </dsp:sp>
    <dsp:sp modelId="{D84F64AE-4DDE-4CF4-88FD-08C179B90D04}">
      <dsp:nvSpPr>
        <dsp:cNvPr id="0" name=""/>
        <dsp:cNvSpPr/>
      </dsp:nvSpPr>
      <dsp:spPr>
        <a:xfrm>
          <a:off x="0" y="4021102"/>
          <a:ext cx="11762432" cy="842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457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latin typeface="Arial" panose="020B0604020202020204" pitchFamily="34" charset="0"/>
              <a:cs typeface="Arial" panose="020B0604020202020204" pitchFamily="34" charset="0"/>
            </a:rPr>
            <a:t>Hospitals, clinics and safety net providers absorb rising uncompensated care costs.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latin typeface="Arial" panose="020B0604020202020204" pitchFamily="34" charset="0"/>
              <a:cs typeface="Arial" panose="020B0604020202020204" pitchFamily="34" charset="0"/>
            </a:rPr>
            <a:t>Families face unaffordable medical bills and increased food insecurity.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latin typeface="Arial" panose="020B0604020202020204" pitchFamily="34" charset="0"/>
              <a:cs typeface="Arial" panose="020B0604020202020204" pitchFamily="34" charset="0"/>
            </a:rPr>
            <a:t>Local communities experience greater demand for emergency food and health services.</a:t>
          </a:r>
        </a:p>
      </dsp:txBody>
      <dsp:txXfrm>
        <a:off x="0" y="4021102"/>
        <a:ext cx="11762432" cy="842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D79751-B6B7-4E28-97F0-F9FECF915DD4}">
      <dsp:nvSpPr>
        <dsp:cNvPr id="0" name=""/>
        <dsp:cNvSpPr/>
      </dsp:nvSpPr>
      <dsp:spPr>
        <a:xfrm>
          <a:off x="0" y="354710"/>
          <a:ext cx="10515600" cy="25640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58216" rIns="81612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Nearly </a:t>
          </a:r>
          <a:r>
            <a:rPr lang="en-US" sz="2200" b="1" kern="1200">
              <a:latin typeface="Arial" panose="020B0604020202020204" pitchFamily="34" charset="0"/>
              <a:cs typeface="Arial" panose="020B0604020202020204" pitchFamily="34" charset="0"/>
            </a:rPr>
            <a:t>$70M</a:t>
          </a: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 in administrative costs anticipated.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>
              <a:latin typeface="Arial" panose="020B0604020202020204" pitchFamily="34" charset="0"/>
              <a:cs typeface="Arial" panose="020B0604020202020204" pitchFamily="34" charset="0"/>
            </a:rPr>
            <a:t>$30M</a:t>
          </a: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 in IT upgrades, training and outreach.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>
              <a:latin typeface="Arial" panose="020B0604020202020204" pitchFamily="34" charset="0"/>
              <a:cs typeface="Arial" panose="020B0604020202020204" pitchFamily="34" charset="0"/>
            </a:rPr>
            <a:t>80,000</a:t>
          </a: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 at risk of losing coverage in Month 1.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>
              <a:latin typeface="Arial" panose="020B0604020202020204" pitchFamily="34" charset="0"/>
              <a:cs typeface="Arial" panose="020B0604020202020204" pitchFamily="34" charset="0"/>
            </a:rPr>
            <a:t>100,000</a:t>
          </a: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 expected to lose coverage in Year 1.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Many met requirements but lost coverage due to </a:t>
          </a:r>
          <a:r>
            <a:rPr lang="en-US" sz="2200" b="1" kern="1200">
              <a:latin typeface="Arial" panose="020B0604020202020204" pitchFamily="34" charset="0"/>
              <a:cs typeface="Arial" panose="020B0604020202020204" pitchFamily="34" charset="0"/>
            </a:rPr>
            <a:t>administrative burden</a:t>
          </a: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, not non‑compliance.</a:t>
          </a:r>
        </a:p>
      </dsp:txBody>
      <dsp:txXfrm>
        <a:off x="0" y="354710"/>
        <a:ext cx="10515600" cy="2564099"/>
      </dsp:txXfrm>
    </dsp:sp>
    <dsp:sp modelId="{2FC013DA-1799-4E8C-866C-3299A52C79A8}">
      <dsp:nvSpPr>
        <dsp:cNvPr id="0" name=""/>
        <dsp:cNvSpPr/>
      </dsp:nvSpPr>
      <dsp:spPr>
        <a:xfrm>
          <a:off x="525780" y="44505"/>
          <a:ext cx="7360920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Prior Work Requirement Experience </a:t>
          </a:r>
        </a:p>
      </dsp:txBody>
      <dsp:txXfrm>
        <a:off x="557483" y="76208"/>
        <a:ext cx="7297514" cy="586034"/>
      </dsp:txXfrm>
    </dsp:sp>
    <dsp:sp modelId="{C5484370-CD03-4685-B9D5-86F549B0D8DE}">
      <dsp:nvSpPr>
        <dsp:cNvPr id="0" name=""/>
        <dsp:cNvSpPr/>
      </dsp:nvSpPr>
      <dsp:spPr>
        <a:xfrm>
          <a:off x="0" y="3393055"/>
          <a:ext cx="10515600" cy="1836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58216" rIns="816127" bIns="156464" numCol="1" spcCol="127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Strategic investments in automation increased passive renewal rates from </a:t>
          </a:r>
          <a:r>
            <a:rPr lang="en-US" sz="2200" b="1" kern="1200">
              <a:latin typeface="Arial" panose="020B0604020202020204" pitchFamily="34" charset="0"/>
              <a:cs typeface="Arial" panose="020B0604020202020204" pitchFamily="34" charset="0"/>
            </a:rPr>
            <a:t>12% </a:t>
          </a:r>
          <a:r>
            <a:rPr lang="en-US" sz="2200" b="0" kern="1200">
              <a:latin typeface="Arial" panose="020B0604020202020204" pitchFamily="34" charset="0"/>
              <a:cs typeface="Arial" panose="020B0604020202020204" pitchFamily="34" charset="0"/>
            </a:rPr>
            <a:t>to ~</a:t>
          </a:r>
          <a:r>
            <a:rPr lang="en-US" sz="2200" b="1" kern="1200">
              <a:latin typeface="Arial" panose="020B0604020202020204" pitchFamily="34" charset="0"/>
              <a:cs typeface="Arial" panose="020B0604020202020204" pitchFamily="34" charset="0"/>
            </a:rPr>
            <a:t>60%</a:t>
          </a: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Coordinated, consistent messaging across MDHHS and partners reduced confusion and improved beneficiary engagement.</a:t>
          </a:r>
        </a:p>
      </dsp:txBody>
      <dsp:txXfrm>
        <a:off x="0" y="3393055"/>
        <a:ext cx="10515600" cy="1836450"/>
      </dsp:txXfrm>
    </dsp:sp>
    <dsp:sp modelId="{97025F44-6171-4CC9-BDC4-55FC37A5245E}">
      <dsp:nvSpPr>
        <dsp:cNvPr id="0" name=""/>
        <dsp:cNvSpPr/>
      </dsp:nvSpPr>
      <dsp:spPr>
        <a:xfrm>
          <a:off x="525780" y="3052125"/>
          <a:ext cx="7360920" cy="6494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Arial" panose="020B0604020202020204" pitchFamily="34" charset="0"/>
              <a:cs typeface="Arial" panose="020B0604020202020204" pitchFamily="34" charset="0"/>
            </a:rPr>
            <a:t>Public Health Emergency Unwind Experience </a:t>
          </a:r>
        </a:p>
      </dsp:txBody>
      <dsp:txXfrm>
        <a:off x="557483" y="3083828"/>
        <a:ext cx="7297514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192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42CF8D-C262-3840-A07C-D206F871F7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0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4CD41-D1E7-A1EA-EB57-6AADC75E1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A1F7B1-AB2E-2CD8-D213-57DF2AA38C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0FD473-5C5B-ED63-2B1A-9F1AE96AAB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E1A5EB-E986-674D-1CBA-5E3BC9EF6D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732C3C-A191-48C2-A7E8-9C96AF841A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654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38141-A0C8-B43B-65F7-DDD71D4C3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CA5CF6-7F2A-5FC7-1D5F-EDE49D6003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F501BC-2E62-080A-855E-7B52E73FDF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71F6F-A56A-5FB9-EF00-1ACAD3D9D6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732C3C-A191-48C2-A7E8-9C96AF841A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388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5112B-2321-536E-527B-DA6B5DE5A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A652C0-5E6E-2C92-DD13-7206DE091D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EA8094-FB64-1AF6-9991-33577C040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4346E2-DD72-1270-509D-1211595B61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732C3C-A191-48C2-A7E8-9C96AF841A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9983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732C3C-A191-48C2-A7E8-9C96AF841A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503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26E3B-B452-A177-90E9-91BD5B5FA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90FB87-A66C-4F74-6BCD-B1C110036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CCE064-CA15-2C2C-3CF6-2B2430F62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10A7E-9A39-8205-CF63-76C0679173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732C3C-A191-48C2-A7E8-9C96AF841A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1084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93CE3C-3444-4B80-81BF-FBFB902B5A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180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7F02B-1101-E35D-9D6A-AE059CFA9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E50910-34DD-2070-CECE-B0B745CEA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F3FE9D-5EAE-FF57-C485-74177DB76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AB42E-714E-0800-2E5D-49D3D82297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93CE3C-3444-4B80-81BF-FBFB902B5A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0765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505F36-46A7-4E95-982B-023EC13E14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269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DE8F2A-B3D4-43F2-B39B-CD77F64A195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674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 State also realizes savings by securing </a:t>
            </a:r>
            <a:r>
              <a:rPr lang="en-US" b="1">
                <a:solidFill>
                  <a:srgbClr val="05783C"/>
                </a:solidFill>
              </a:rPr>
              <a:t>federal funding to help support safety net programs</a:t>
            </a:r>
            <a:r>
              <a:rPr lang="en-US"/>
              <a:t> that were previously funded exclusively with state general fund dollars.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highlight>
                  <a:srgbClr val="FFFF00"/>
                </a:highlight>
              </a:rPr>
              <a:t>Additionally, Medicaid coverage has been found to improve enrollees’ rate of employment over time as well.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93CE3C-3444-4B80-81BF-FBFB902B5A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927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DE8F2A-B3D4-43F2-B39B-CD77F64A195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2483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SzPts val="1100"/>
              <a:buFont typeface="Work Sans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7772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F0916-18B5-D8DF-45C8-88FD5B762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B221FF-5B1E-3C51-174E-88E26FEC58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7BEC61-4DD5-0E0F-33F3-3D064569A5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74EF9-3248-E039-C7F1-66F158FDC0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255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1918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4ACF8-8E2E-2C4A-905A-3119B7401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C738AA-72BB-8C1E-FA91-4C8E5D9C9E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D7C8A9-07F1-8B67-787A-65E2FBC6CE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ork Sans"/>
              <a:buNone/>
            </a:pPr>
            <a:endParaRPr lang="en-US">
              <a:sym typeface="Work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2B1FC-3F98-5E78-BA74-29499FD659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4324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3260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93B15-80AC-8B6B-B28E-04647434A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039366-627A-B449-F0FA-8912B8131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CDE7BA-4F45-4AAB-5CB7-24024C185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100DC3-10CD-47C2-4D1E-586DA9DC4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3386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50888" lvl="1" indent="-293688">
              <a:buFont typeface="Arial" panose="020B0604020202020204" pitchFamily="34" charset="0"/>
              <a:buChar char="•"/>
            </a:pPr>
            <a:endParaRPr lang="en-US" sz="2000" b="1" spc="-10">
              <a:latin typeface="Arial"/>
              <a:cs typeface="Arial"/>
            </a:endParaRPr>
          </a:p>
          <a:p>
            <a:pPr marL="750888" lvl="1" indent="-293688">
              <a:buFont typeface="Arial" panose="020B0604020202020204" pitchFamily="34" charset="0"/>
              <a:buChar char="•"/>
            </a:pPr>
            <a:r>
              <a:rPr lang="en-US" sz="2000" b="1" spc="-10">
                <a:latin typeface="Arial"/>
                <a:cs typeface="Arial"/>
              </a:rPr>
              <a:t>Administrative burden is a major driver</a:t>
            </a:r>
            <a:r>
              <a:rPr lang="en-US" sz="2000" spc="-10">
                <a:latin typeface="Arial"/>
                <a:cs typeface="Arial"/>
              </a:rPr>
              <a:t>: A University of Michigan analysis found that most enrollees were already working or otherwise participating in other qualifying activities—yet many could still lose coverage due to </a:t>
            </a:r>
            <a:r>
              <a:rPr lang="en-US" sz="2000" b="1" spc="-10">
                <a:latin typeface="Arial"/>
                <a:cs typeface="Arial"/>
              </a:rPr>
              <a:t>complex reporting requirements and red tape</a:t>
            </a:r>
            <a:r>
              <a:rPr lang="en-US" sz="2000" spc="-10">
                <a:latin typeface="Arial"/>
                <a:cs typeface="Arial"/>
              </a:rPr>
              <a:t>.</a:t>
            </a:r>
          </a:p>
          <a:p>
            <a:pPr marL="750888" lvl="1" indent="-293688">
              <a:buFont typeface="Arial" panose="020B0604020202020204" pitchFamily="34" charset="0"/>
              <a:buChar char="•"/>
            </a:pPr>
            <a:r>
              <a:rPr lang="en-US" sz="2000" spc="-10">
                <a:latin typeface="Arial"/>
                <a:cs typeface="Arial"/>
              </a:rPr>
              <a:t>Risk of </a:t>
            </a:r>
            <a:r>
              <a:rPr lang="en-US" sz="2000" b="1" spc="-10">
                <a:latin typeface="Arial"/>
                <a:cs typeface="Arial"/>
              </a:rPr>
              <a:t>increased uncompensated care</a:t>
            </a:r>
            <a:r>
              <a:rPr lang="en-US" sz="2000" spc="-10">
                <a:latin typeface="Arial"/>
                <a:cs typeface="Arial"/>
              </a:rPr>
              <a:t> and </a:t>
            </a:r>
            <a:r>
              <a:rPr lang="en-US" sz="2000" b="1" spc="-10">
                <a:latin typeface="Arial"/>
                <a:cs typeface="Arial"/>
              </a:rPr>
              <a:t>pressure on hospitals and local safety nets </a:t>
            </a:r>
            <a:r>
              <a:rPr lang="en-US" sz="2000" spc="-10">
                <a:latin typeface="Arial"/>
                <a:cs typeface="Arial"/>
              </a:rPr>
              <a:t>as people lose access to coverage for procedural—not eligibility—reasons.</a:t>
            </a:r>
          </a:p>
          <a:p>
            <a:r>
              <a:rPr lang="en-US"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Risk: 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Higher rates of churn and coverage loss due to paperwork issues—not changes in actual eligibility.</a:t>
            </a:r>
          </a:p>
          <a:p>
            <a:r>
              <a:rPr lang="en-US"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Risk: 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Increases the likelihood of unpaid medical bills and uncompensated care for individuals who experience sudden health events before applying.</a:t>
            </a:r>
            <a:endParaRPr lang="en-US" sz="2800" b="1">
              <a:solidFill>
                <a:srgbClr val="04783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/>
              <a:t>Operational Strain on the State</a:t>
            </a:r>
            <a:br>
              <a:rPr lang="en-US" sz="1200"/>
            </a:br>
            <a:r>
              <a:rPr lang="en-US" sz="1200"/>
              <a:t>Implementation would require significant new staffing, IT updates, and administrative funding.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8E477-EB38-45DE-A789-20678A5B01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43789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8E477-EB38-45DE-A789-20678A5B01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4260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86C18-A050-4469-F156-9D39E881C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FE7EE4-6ACC-4835-0BA7-0E1977CD9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EC6E7D-6EC6-8B29-6806-7388719330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B2729-1FE0-A594-7311-F4CF784047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8E477-EB38-45DE-A789-20678A5B01D1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019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312E3-D6C5-1BA9-058D-C82E26B55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3B0F24-DA52-BC08-6165-27019C421B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D0F43A-12D7-884B-2614-DD191EE998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sym typeface="Work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E455C-3978-11C6-EA12-A14AB83847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0758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7881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4EDBB-769B-A9D9-43FB-2F2852B49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DC7FF9-A7F2-922E-6CA6-0EB9E7C933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E8E5D1-6808-578A-46AB-8F5C0109D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3E295-E9CD-74EE-018E-8A0367874E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5392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418B1-57B0-D900-C853-40154817E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BBF0FB-D6FA-10BD-4C63-48EC98CD8E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4383AD-1B78-B1F4-4BCF-3A4C6FD708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81949-90B9-1F38-B8FC-D0BFD6903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5138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E48C6-698D-9C71-E78D-3AB61FC4F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B32168-0D58-ABAE-BDDD-36ED08D18B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E5AD9F-A108-3306-927E-74D2AEA3F5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D64DA-6F63-60B3-9494-D9C4F1B9A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08079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[Megan]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69244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735BD-CC9F-56DA-9A18-EE7E511B6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506E1E-9D94-DD85-5300-F6E3AD7015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210098-EC5F-E468-0C16-6D05E7071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7AF33-F9B6-355D-303E-3BD5E381D8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AA01-B20B-4380-BC62-291887E63C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532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35D9E-95C7-F026-8FE4-711C48AE9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D7E88-7A62-8F97-2B2A-E0C9A642C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FABA8-3F73-2E44-30D3-A40513E47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6C87-3932-3844-A5E2-8CCCDA480DD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D8DA2-6C52-CD70-B1C7-8D2E458C6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AA3DD-4178-DCDD-7857-3366A7639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9758-085B-FC47-8FF2-5E201FED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395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46F1E-E24C-F80C-7034-B28C4AE49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5B855-18D2-DDBA-74FE-711676052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39931-0CEB-BF9E-2091-821C76E30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6C87-3932-3844-A5E2-8CCCDA480DD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11E85-B52B-460C-9CF7-6DC3B4161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225A4-E900-29EF-6620-9C73E4E69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9758-085B-FC47-8FF2-5E201FED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8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99DF8-8CB5-A709-C661-7A50D2787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6AB0E-7686-C1CF-9BCF-8AC8A23DF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FC8EC-0E54-7743-F671-7E66528A5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6C87-3932-3844-A5E2-8CCCDA480DD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58A18-30D6-8196-FC1C-FB1757AF2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16841-926F-7775-0A08-C7427935E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9758-085B-FC47-8FF2-5E201FED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87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DA1F5-D91E-5456-49A8-E5AC12850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EF828-F157-3C57-6959-3F7B44E58B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C6571-4F2C-6EFA-F51A-EAAB489AB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FA708-D978-E6BC-955F-6EE010B98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6C87-3932-3844-A5E2-8CCCDA480DD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E8A8B-7B59-85E2-3CE4-34248B260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EFE28B-790D-CF1B-F274-7A229A39B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9758-085B-FC47-8FF2-5E201FED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4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42766-958B-3776-9FF7-4B5AE6AB8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42746-2FA3-C758-63CA-D387F9F68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123753-9BF7-3E20-FEF9-F5F3BDD39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F0D3A-2F17-E869-979D-A463F87A32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FB772C-24E4-91D0-6A2E-54F66261CE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F1E5E9-9DC2-3A5B-F616-F2CDD529F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6C87-3932-3844-A5E2-8CCCDA480DD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4EBB9B-4655-5394-73F6-3F71AE8DB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4A7468-DA81-E4CA-C425-0B22A9402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9758-085B-FC47-8FF2-5E201FED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2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BC670-BCC4-8D35-DA92-5CD679674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CC28EA-FC3A-29BD-9705-6A12BBC4A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6C87-3932-3844-A5E2-8CCCDA480DD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F11D1D-E2EE-09DD-C549-31818386A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B3085F-6827-208C-A0D7-811BE7418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9758-085B-FC47-8FF2-5E201FED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93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0A8550-B11D-F44E-712B-3A3AF54DE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6C87-3932-3844-A5E2-8CCCDA480DD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E767BF-33CA-F45D-2246-66E21373A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3CEE0-18C3-1CAD-8BD4-D62C9FC8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9758-085B-FC47-8FF2-5E201FED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48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219F8-966D-78D2-5748-0316C149E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D7D17-9A98-08B5-B440-5F5B4D114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E3820-4B28-A7EE-AAC7-484F0FE1B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38834D-5FEE-763D-242B-DCBDA4D6C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6C87-3932-3844-A5E2-8CCCDA480DD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4F029C-1031-4CEB-F1AD-7EABC90AA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747649-76E3-FC4C-DF4A-E2774A8FF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9758-085B-FC47-8FF2-5E201FED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48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01570-A72B-C2AB-CC42-7F274FFF0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D0EE78-B703-E020-4A84-D92F6234CC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F6C52-2FFC-AACB-6783-EE4064B0C1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B09080-760F-5247-A542-1BFCFEDD0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6C87-3932-3844-A5E2-8CCCDA480DD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7DFF2A-2DA0-6A75-AB7D-A711F5E0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1B7A0-58CC-14BE-DA4E-42A5DD19F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9758-085B-FC47-8FF2-5E201FED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1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18D2A-0228-31B9-7E01-1EAA1D21A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D83AB6-87AC-4A4A-D587-582B039F2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6AFDA-89A7-A2A6-2495-87B44EC64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6C87-3932-3844-A5E2-8CCCDA480DD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8CF93-A1B7-136C-3506-E2F8D41B8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76DD-7C0F-74AC-AD90-D0F10692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9758-085B-FC47-8FF2-5E201FED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047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891F71-22FA-D74A-9498-E527562B72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275BBA-D600-8909-906A-854B9E7AA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2BEC28-D000-0D60-1AC9-7D165CDC2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6C87-3932-3844-A5E2-8CCCDA480DD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83509-828D-165A-2BD5-E6627AA6C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A1C32-D567-EFA6-46A2-0FBB785BF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39758-085B-FC47-8FF2-5E201FED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25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824AD7E-8E07-025E-1C1B-43AC6C5221F5}"/>
              </a:ext>
            </a:extLst>
          </p:cNvPr>
          <p:cNvSpPr/>
          <p:nvPr userDrawn="1"/>
        </p:nvSpPr>
        <p:spPr>
          <a:xfrm>
            <a:off x="0" y="0"/>
            <a:ext cx="12192000" cy="4948881"/>
          </a:xfrm>
          <a:prstGeom prst="rect">
            <a:avLst/>
          </a:prstGeom>
          <a:solidFill>
            <a:srgbClr val="0F4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4B56E5C-6779-5966-1163-B4449A84A7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57700" y="5040956"/>
            <a:ext cx="3276600" cy="16701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01AFED-6283-EF14-828F-F1564B66E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C3C61-8C36-77AD-9E0A-9FA62B81B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75224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ABCBC2B-1E5D-70D4-C2B0-10A8719BCB7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4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572CC5A-87C4-9C3E-6432-EA8C1EC05E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57169" y="5747265"/>
            <a:ext cx="1477662" cy="5558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42D213-47C3-6884-5268-D0240E7E1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FA76AF-C2CB-C3AC-FFB2-89F3610C0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9B3C54-BE60-8D42-B958-D833F7DCCF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55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8D5B03-AF55-B078-9735-BC04D403FE45}"/>
              </a:ext>
            </a:extLst>
          </p:cNvPr>
          <p:cNvSpPr/>
          <p:nvPr userDrawn="1"/>
        </p:nvSpPr>
        <p:spPr>
          <a:xfrm>
            <a:off x="0" y="0"/>
            <a:ext cx="12192000" cy="1325564"/>
          </a:xfrm>
          <a:prstGeom prst="rect">
            <a:avLst/>
          </a:prstGeom>
          <a:solidFill>
            <a:srgbClr val="0F4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DF22A19E-9CD5-DE59-0966-468CB68B1E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5238" y="384841"/>
            <a:ext cx="1477662" cy="5558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79283F-0F50-5019-0A76-8176EFC42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1BE59-1388-7371-D6A0-8ADA67364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946AAF-EB99-4096-71FF-F13FCA6F5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E687AE-0A1C-8E11-AEA6-156501829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B3C54-BE60-8D42-B958-D833F7DC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03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160492-787F-85FD-8490-F5257C1F930F}"/>
              </a:ext>
            </a:extLst>
          </p:cNvPr>
          <p:cNvSpPr/>
          <p:nvPr userDrawn="1"/>
        </p:nvSpPr>
        <p:spPr>
          <a:xfrm>
            <a:off x="0" y="0"/>
            <a:ext cx="12192000" cy="1325564"/>
          </a:xfrm>
          <a:prstGeom prst="rect">
            <a:avLst/>
          </a:prstGeom>
          <a:solidFill>
            <a:srgbClr val="0F4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F34B63-C06B-E934-D5FE-35E3A6DF4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C2B83-950D-446E-C1BD-1E58F255B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F970C-3214-5EDC-CB6A-52407D451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B3C54-BE60-8D42-B958-D833F7DCCF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8BD528A-FAD6-81BB-1EB4-827ADE020F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5238" y="384841"/>
            <a:ext cx="1477662" cy="55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24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D1D299B-0049-C495-7303-C7E7F2C5690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F4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115CEE-E90C-859F-4450-7BFE02B8B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E435E-BBAF-A2E7-72ED-13955A61E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8030" y="987425"/>
            <a:ext cx="526366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35BCC-586E-5461-F968-A677903C2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ACF30-0588-8FD5-402F-B4A287C3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B3C54-BE60-8D42-B958-D833F7DCC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08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F4DCF8-BA15-AB79-2D14-040F5A063B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5935" y="414670"/>
            <a:ext cx="11320130" cy="601802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D22DD7-291D-E347-8A4C-07E31E681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92299" y="-2231063"/>
            <a:ext cx="6007395" cy="11320129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660" y="1017858"/>
            <a:ext cx="10650681" cy="2719255"/>
          </a:xfrm>
          <a:noFill/>
          <a:effectLst/>
        </p:spPr>
        <p:txBody>
          <a:bodyPr anchor="b"/>
          <a:lstStyle>
            <a:lvl1pPr algn="ctr">
              <a:defRPr sz="7200" spc="-300" baseline="0">
                <a:solidFill>
                  <a:schemeClr val="accent4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0FE23B-34E3-BAAF-E01D-BE221B4A94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0660" y="4042066"/>
            <a:ext cx="10650681" cy="2296843"/>
          </a:xfrm>
          <a:effectLst/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80033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26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105E210-05B5-5EA1-C778-30BB3A494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5935" y="419987"/>
            <a:ext cx="11320130" cy="601802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792193-1165-3487-6FB9-133CB518C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90924" y="-2235006"/>
            <a:ext cx="6010147" cy="1132013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001" y="1741064"/>
            <a:ext cx="10571998" cy="1928264"/>
          </a:xfrm>
          <a:ln>
            <a:noFill/>
          </a:ln>
          <a:effectLst/>
        </p:spPr>
        <p:txBody>
          <a:bodyPr/>
          <a:lstStyle>
            <a:lvl1pPr algn="ctr">
              <a:defRPr sz="3600" spc="0" baseline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0000" y="3694102"/>
            <a:ext cx="10572000" cy="896468"/>
          </a:xfr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5104088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5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1D7C89-8451-1944-C2B3-53AADAC99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78" y="422551"/>
            <a:ext cx="4223822" cy="60101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6B15EB-5194-C74B-F881-D3DCBE854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35499" y="422551"/>
            <a:ext cx="7144823" cy="60101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935" y="633845"/>
            <a:ext cx="3990110" cy="2192482"/>
          </a:xfrm>
          <a:noFill/>
          <a:effectLst/>
        </p:spPr>
        <p:txBody>
          <a:bodyPr anchor="ctr"/>
          <a:lstStyle>
            <a:lvl1pPr algn="ctr">
              <a:defRPr sz="3600" spc="0" baseline="0">
                <a:solidFill>
                  <a:schemeClr val="accent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15614EF-4CFA-2D69-0F78-9D7409E2337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47423" y="3174531"/>
            <a:ext cx="3772622" cy="3122360"/>
          </a:xfrm>
          <a:effectLst/>
        </p:spPr>
        <p:txBody>
          <a:bodyPr rIns="274320" anchor="t"/>
          <a:lstStyle>
            <a:lvl1pPr marL="283464" indent="-283464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 marL="7429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 marL="11430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 marL="16002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 marL="2057400" indent="-2286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7D6637B-A7C5-34FF-5B51-32392DAEAB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7732" y="946205"/>
            <a:ext cx="5971020" cy="5161655"/>
          </a:xfrm>
        </p:spPr>
        <p:txBody>
          <a:bodyPr/>
          <a:lstStyle/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3604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1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905615-9FD2-EBB3-89AB-555B373EB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23955" y="414670"/>
            <a:ext cx="7132110" cy="601802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B638DB-3E00-7F4B-D4B7-9D7F09056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459" y="420624"/>
            <a:ext cx="4183496" cy="6016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50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0EED07-CDD5-9244-28FA-5195E6795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435934" y="422551"/>
            <a:ext cx="4183495" cy="601014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717" y="924339"/>
            <a:ext cx="3990110" cy="5009322"/>
          </a:xfrm>
          <a:noFill/>
          <a:effectLst/>
        </p:spPr>
        <p:txBody>
          <a:bodyPr anchor="ctr"/>
          <a:lstStyle>
            <a:lvl1pPr algn="ctr">
              <a:defRPr sz="3600" spc="0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B5AB4E8D-8B32-8B00-8152-856C592BAB3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46793" y="924340"/>
            <a:ext cx="5684373" cy="5009322"/>
          </a:xfrm>
          <a:effectLst/>
        </p:spPr>
        <p:txBody>
          <a:bodyPr lIns="0" rIns="0" anchor="ctr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1pPr>
            <a:lvl2pPr marL="457200" indent="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2pPr>
            <a:lvl3pPr marL="914400" indent="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3pPr>
            <a:lvl4pPr marL="1371600" indent="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4pPr>
            <a:lvl5pPr marL="1828800" indent="0">
              <a:lnSpc>
                <a:spcPct val="15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None/>
              <a:defRPr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08336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85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BECDFC6B-0742-962E-44A1-19C9C173B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0848" y="425303"/>
            <a:ext cx="11305217" cy="6007394"/>
          </a:xfrm>
          <a:prstGeom prst="rect">
            <a:avLst/>
          </a:prstGeom>
          <a:effectLst/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997EA3E-49E5-518D-63DB-0BD43D3AC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001" y="633046"/>
            <a:ext cx="10571998" cy="3366198"/>
          </a:xfrm>
          <a:ln>
            <a:noFill/>
          </a:ln>
          <a:effectLst/>
        </p:spPr>
        <p:txBody>
          <a:bodyPr/>
          <a:lstStyle>
            <a:lvl1pPr algn="ctr">
              <a:defRPr sz="7200" b="1" spc="-300" baseline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43456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i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485683"/>
            <a:ext cx="4184035" cy="3880772"/>
          </a:xfrm>
          <a:prstGeom prst="rect">
            <a:avLst/>
          </a:prstGeom>
        </p:spPr>
        <p:txBody>
          <a:bodyPr/>
          <a:lstStyle>
            <a:lvl1pPr marL="342900" indent="-342900">
              <a:buSzPct val="125000"/>
              <a:buFont typeface="Wingdings 3" panose="05040102010807070707" pitchFamily="18" charset="2"/>
              <a:buChar char="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485683"/>
            <a:ext cx="4184034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90034" y="1372738"/>
            <a:ext cx="7015724" cy="95773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900217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88D9FED-EB8A-2B18-075B-6EE385412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7CFA4D-45B9-6947-FED2-6F82372A5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040" y="1122363"/>
            <a:ext cx="734152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B10E7B-696C-8059-4754-A8F561854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04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BA7C828-78B3-3124-D452-AC51C5617E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33810" y="6266574"/>
            <a:ext cx="1184562" cy="3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505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0AA539-FF8F-CA44-F93A-B77FE7AF2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0B7D44-0783-2498-12EA-65D94108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4706505" cy="2852737"/>
          </a:xfrm>
        </p:spPr>
        <p:txBody>
          <a:bodyPr anchor="b">
            <a:normAutofit/>
          </a:bodyPr>
          <a:lstStyle>
            <a:lvl1pPr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CE67E-5368-C8E0-0C23-0F2DCC15A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82982"/>
            <a:ext cx="4706505" cy="1500187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9F41A2-3976-0AEC-BBEC-08083A44AD77}"/>
              </a:ext>
            </a:extLst>
          </p:cNvPr>
          <p:cNvCxnSpPr/>
          <p:nvPr userDrawn="1"/>
        </p:nvCxnSpPr>
        <p:spPr>
          <a:xfrm>
            <a:off x="831850" y="4631027"/>
            <a:ext cx="470650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" name="Picture 1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0A1B2E5-CD21-F22C-8299-9ADC08FC05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33810" y="6266574"/>
            <a:ext cx="1184562" cy="3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536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ient 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A00DF2-5382-A79E-068E-1253B5573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464"/>
            <a:ext cx="12186384" cy="6861464"/>
          </a:xfrm>
          <a:prstGeom prst="rect">
            <a:avLst/>
          </a:prstGeom>
        </p:spPr>
      </p:pic>
      <p:sp>
        <p:nvSpPr>
          <p:cNvPr id="7" name="Triangle 6">
            <a:extLst>
              <a:ext uri="{FF2B5EF4-FFF2-40B4-BE49-F238E27FC236}">
                <a16:creationId xmlns:a16="http://schemas.microsoft.com/office/drawing/2014/main" id="{8347B9AD-806F-E860-8E84-FCA207E7EBDC}"/>
              </a:ext>
            </a:extLst>
          </p:cNvPr>
          <p:cNvSpPr/>
          <p:nvPr userDrawn="1"/>
        </p:nvSpPr>
        <p:spPr>
          <a:xfrm rot="10800000">
            <a:off x="0" y="0"/>
            <a:ext cx="3619458" cy="292195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CE67E-5368-C8E0-0C23-0F2DCC15A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716" y="5074024"/>
            <a:ext cx="6396724" cy="1642445"/>
          </a:xfrm>
        </p:spPr>
        <p:txBody>
          <a:bodyPr>
            <a:normAutofit/>
          </a:bodyPr>
          <a:lstStyle>
            <a:lvl1pPr marL="0" indent="0">
              <a:buNone/>
              <a:defRPr sz="16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Demi" panose="020B05040202020202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790A0-80E1-248A-735F-228E917F7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646941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916EDA-B938-1A4D-90EE-130C583C41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C25C12-D1B6-FC63-0F2D-C4553A36E3FC}"/>
              </a:ext>
            </a:extLst>
          </p:cNvPr>
          <p:cNvSpPr txBox="1"/>
          <p:nvPr userDrawn="1"/>
        </p:nvSpPr>
        <p:spPr>
          <a:xfrm>
            <a:off x="713487" y="383758"/>
            <a:ext cx="2192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0" baseline="0">
                <a:latin typeface="Avenir Next LT Pro" panose="020B0504020202020204" pitchFamily="34" charset="77"/>
              </a:rPr>
              <a:t>Patient Story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76861CA-BACE-A8BE-CA31-6E62E7B6BF4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2715" y="3058161"/>
            <a:ext cx="6396725" cy="1953110"/>
          </a:xfrm>
        </p:spPr>
        <p:txBody>
          <a:bodyPr anchor="b">
            <a:noAutofit/>
          </a:bodyPr>
          <a:lstStyle>
            <a:lvl1pPr marL="0" indent="0" fontAlgn="b">
              <a:buNone/>
              <a:defRPr sz="45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8112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8BFBD-5855-8164-5A15-F05049095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3233"/>
            <a:ext cx="11336482" cy="129589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2A48D5-6A22-A739-A7B2-2E7C88341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6473796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916EDA-B938-1A4D-90EE-130C583C41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CFD05-6A7B-B117-BCCE-BFC2EABD10E9}"/>
              </a:ext>
            </a:extLst>
          </p:cNvPr>
          <p:cNvSpPr/>
          <p:nvPr userDrawn="1"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00A24EDB-08DA-8785-A10C-FD28EEF28EDF}"/>
              </a:ext>
            </a:extLst>
          </p:cNvPr>
          <p:cNvSpPr/>
          <p:nvPr userDrawn="1"/>
        </p:nvSpPr>
        <p:spPr>
          <a:xfrm>
            <a:off x="10545294" y="0"/>
            <a:ext cx="423545" cy="3651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1F2A4273-482F-1F8A-9965-B4DE8E7CB00C}"/>
              </a:ext>
            </a:extLst>
          </p:cNvPr>
          <p:cNvSpPr/>
          <p:nvPr userDrawn="1"/>
        </p:nvSpPr>
        <p:spPr>
          <a:xfrm rot="10800000">
            <a:off x="10754301" y="0"/>
            <a:ext cx="423545" cy="3651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4F5668-7FC2-BCE9-96D6-29893BE53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9779" y="88108"/>
            <a:ext cx="670288" cy="21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898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AE548-8D10-6CD9-239B-DC4A874D5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338560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13EFF-1B7F-E035-CC0F-152F3215D6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909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1FC87B-9E5A-F6CD-99CE-14B203EF3A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1416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C698C7-5BAD-07F4-004C-7CF7E566E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6473952"/>
            <a:ext cx="2743200" cy="365125"/>
          </a:xfrm>
        </p:spPr>
        <p:txBody>
          <a:bodyPr/>
          <a:lstStyle/>
          <a:p>
            <a:fld id="{2B916EDA-B938-1A4D-90EE-130C583C410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4C6DE8-F2D2-2B44-B7B6-F567C7F7F149}"/>
              </a:ext>
            </a:extLst>
          </p:cNvPr>
          <p:cNvSpPr/>
          <p:nvPr userDrawn="1"/>
        </p:nvSpPr>
        <p:spPr>
          <a:xfrm>
            <a:off x="0" y="3175"/>
            <a:ext cx="12192000" cy="3651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700407B3-9444-B1F8-7736-238E83617D4A}"/>
              </a:ext>
            </a:extLst>
          </p:cNvPr>
          <p:cNvSpPr/>
          <p:nvPr userDrawn="1"/>
        </p:nvSpPr>
        <p:spPr>
          <a:xfrm>
            <a:off x="10545294" y="3175"/>
            <a:ext cx="423545" cy="3651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06B2D426-45E6-8467-46BC-C1101232E565}"/>
              </a:ext>
            </a:extLst>
          </p:cNvPr>
          <p:cNvSpPr/>
          <p:nvPr userDrawn="1"/>
        </p:nvSpPr>
        <p:spPr>
          <a:xfrm rot="10800000">
            <a:off x="10754301" y="3175"/>
            <a:ext cx="423545" cy="3651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1887DA-5561-4672-AE65-72A39A2FFE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9779" y="91283"/>
            <a:ext cx="670288" cy="21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277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ADA79-F681-B62F-5803-B734805B8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338560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F16BB-1E14-6FD0-1D2C-36B8F0551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2FF202-CD8E-9462-19F3-92B33A23C5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743200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FC4007-2CBF-1477-48E3-965357D16E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12572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C8D952-8B96-FB35-2EF1-0E5F93F8BA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12572" y="2743200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A548B2-E2A0-8545-3EFA-8BB44430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EDA-B938-1A4D-90EE-130C583C410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0D8E2E-6E87-EC62-3D72-91444DB0B54F}"/>
              </a:ext>
            </a:extLst>
          </p:cNvPr>
          <p:cNvSpPr/>
          <p:nvPr userDrawn="1"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EEFD5145-EC27-A139-14D0-2C95D993340F}"/>
              </a:ext>
            </a:extLst>
          </p:cNvPr>
          <p:cNvSpPr/>
          <p:nvPr userDrawn="1"/>
        </p:nvSpPr>
        <p:spPr>
          <a:xfrm>
            <a:off x="10545294" y="0"/>
            <a:ext cx="423545" cy="3651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399DC536-E2A5-EBCA-DB60-F4DCD183B5E3}"/>
              </a:ext>
            </a:extLst>
          </p:cNvPr>
          <p:cNvSpPr/>
          <p:nvPr userDrawn="1"/>
        </p:nvSpPr>
        <p:spPr>
          <a:xfrm rot="10800000">
            <a:off x="10754301" y="0"/>
            <a:ext cx="423545" cy="3651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A244A7-F2C8-909F-6812-63510D9FA0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9779" y="88108"/>
            <a:ext cx="670288" cy="21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577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9920A-7733-E81E-832C-045CA7122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338560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69E11-6518-1A96-A7B1-4B87C6006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825625"/>
            <a:ext cx="1133855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1180F-9201-53F9-A86B-C9F421A09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916EDA-B938-1A4D-90EE-130C583C41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331D75-A9D5-1896-1B4A-DDB73F2F1C98}"/>
              </a:ext>
            </a:extLst>
          </p:cNvPr>
          <p:cNvSpPr/>
          <p:nvPr userDrawn="1"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B482A8FD-D90B-685E-4094-EF37672849BC}"/>
              </a:ext>
            </a:extLst>
          </p:cNvPr>
          <p:cNvSpPr/>
          <p:nvPr userDrawn="1"/>
        </p:nvSpPr>
        <p:spPr>
          <a:xfrm>
            <a:off x="10545294" y="0"/>
            <a:ext cx="423545" cy="3651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237D203A-4F02-6324-9306-82FE0717EC93}"/>
              </a:ext>
            </a:extLst>
          </p:cNvPr>
          <p:cNvSpPr/>
          <p:nvPr userDrawn="1"/>
        </p:nvSpPr>
        <p:spPr>
          <a:xfrm rot="10800000">
            <a:off x="10754301" y="0"/>
            <a:ext cx="423545" cy="3651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A1D1BA-B52C-254B-64AB-DFACE4DF1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9779" y="88108"/>
            <a:ext cx="670288" cy="21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4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23F5B-C61C-51A2-19AC-CDC702596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9BD2C-F0B8-302F-8ACE-C21019E89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5516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C1700-35AD-7718-B593-D9790E60A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26D578-6628-22C2-0753-A3612FDD0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EDA-B938-1A4D-90EE-130C583C410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B25405-B55F-D14A-3C3D-D91AFE509933}"/>
              </a:ext>
            </a:extLst>
          </p:cNvPr>
          <p:cNvSpPr/>
          <p:nvPr userDrawn="1"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8F6E35BD-69CF-A380-B26B-8DB597BAF5F9}"/>
              </a:ext>
            </a:extLst>
          </p:cNvPr>
          <p:cNvSpPr/>
          <p:nvPr userDrawn="1"/>
        </p:nvSpPr>
        <p:spPr>
          <a:xfrm>
            <a:off x="10545294" y="0"/>
            <a:ext cx="423545" cy="3651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389C762C-2793-F496-2CED-30A795BDD056}"/>
              </a:ext>
            </a:extLst>
          </p:cNvPr>
          <p:cNvSpPr/>
          <p:nvPr userDrawn="1"/>
        </p:nvSpPr>
        <p:spPr>
          <a:xfrm rot="10800000">
            <a:off x="10754301" y="0"/>
            <a:ext cx="423545" cy="3651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B2DB85-334C-1D4B-9DAC-3228A974A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9779" y="88108"/>
            <a:ext cx="670288" cy="21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579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D8F9E-2010-95B3-9AE5-DEDE43A21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E247B1-B107-B5DB-F542-CBE0992736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5516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950A0-9B2D-6235-41A9-8C689DAAE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94B81-860A-B0E7-55C1-55899C7D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EDA-B938-1A4D-90EE-130C583C410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AEB331-1EC7-7AED-F45E-1EA531697C30}"/>
              </a:ext>
            </a:extLst>
          </p:cNvPr>
          <p:cNvSpPr/>
          <p:nvPr userDrawn="1"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EB41DEED-4C2C-86DD-8ABA-D2B4623100D2}"/>
              </a:ext>
            </a:extLst>
          </p:cNvPr>
          <p:cNvSpPr/>
          <p:nvPr userDrawn="1"/>
        </p:nvSpPr>
        <p:spPr>
          <a:xfrm>
            <a:off x="10545294" y="0"/>
            <a:ext cx="423545" cy="3651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55D5C2D6-EA83-C25B-31EE-F899C508A7AF}"/>
              </a:ext>
            </a:extLst>
          </p:cNvPr>
          <p:cNvSpPr/>
          <p:nvPr userDrawn="1"/>
        </p:nvSpPr>
        <p:spPr>
          <a:xfrm rot="10800000">
            <a:off x="10754301" y="0"/>
            <a:ext cx="423545" cy="3651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642954-8C29-86DD-5149-712B421C09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9779" y="88108"/>
            <a:ext cx="670288" cy="21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687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0DADF-6F5F-DC96-719C-A05383A3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6481042"/>
            <a:ext cx="2743200" cy="365125"/>
          </a:xfrm>
        </p:spPr>
        <p:txBody>
          <a:bodyPr/>
          <a:lstStyle/>
          <a:p>
            <a:fld id="{2B916EDA-B938-1A4D-90EE-130C583C410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30CA66-9CB6-AE64-FF03-960F51D94AC4}"/>
              </a:ext>
            </a:extLst>
          </p:cNvPr>
          <p:cNvSpPr/>
          <p:nvPr userDrawn="1"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97DF6C21-E191-CB17-B5FF-F11237B81D60}"/>
              </a:ext>
            </a:extLst>
          </p:cNvPr>
          <p:cNvSpPr/>
          <p:nvPr userDrawn="1"/>
        </p:nvSpPr>
        <p:spPr>
          <a:xfrm>
            <a:off x="10545294" y="0"/>
            <a:ext cx="423545" cy="3651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0869F5E0-0D5E-0797-C915-7B2568FB62D2}"/>
              </a:ext>
            </a:extLst>
          </p:cNvPr>
          <p:cNvSpPr/>
          <p:nvPr userDrawn="1"/>
        </p:nvSpPr>
        <p:spPr>
          <a:xfrm rot="10800000">
            <a:off x="10754301" y="0"/>
            <a:ext cx="423545" cy="3651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0543B0-0A45-7F3F-1C05-2D9BCE54EB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9779" y="88108"/>
            <a:ext cx="670288" cy="21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5106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havioral Heal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0DADF-6F5F-DC96-719C-A05383A3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6481042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916EDA-B938-1A4D-90EE-130C583C41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0543B0-0A45-7F3F-1C05-2D9BCE54EB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49072" y="265089"/>
            <a:ext cx="1502169" cy="47233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02BAD25-5073-6B92-6F89-7FA6AA21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6127" y="1809983"/>
            <a:ext cx="4706505" cy="2852737"/>
          </a:xfrm>
        </p:spPr>
        <p:txBody>
          <a:bodyPr anchor="b">
            <a:normAutofit/>
          </a:bodyPr>
          <a:lstStyle>
            <a:lvl1pPr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041F7C4-E644-ABC1-178A-FD8BCEFFC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6127" y="4783227"/>
            <a:ext cx="4706505" cy="1500187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D3ACBC-8E73-7152-AFE3-6E23D953611D}"/>
              </a:ext>
            </a:extLst>
          </p:cNvPr>
          <p:cNvCxnSpPr/>
          <p:nvPr userDrawn="1"/>
        </p:nvCxnSpPr>
        <p:spPr>
          <a:xfrm>
            <a:off x="6666127" y="4731272"/>
            <a:ext cx="470650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238E20F-571B-B878-13B4-7496A72F9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603885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3754A0-0274-6BB7-A56D-0403D5DB76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745" y="6191274"/>
            <a:ext cx="1502169" cy="47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070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forc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CF725F-6CFF-4FA8-C90C-E47F6C58B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159500" y="11833"/>
            <a:ext cx="60325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0DADF-6F5F-DC96-719C-A05383A3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648104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916EDA-B938-1A4D-90EE-130C583C41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0543B0-0A45-7F3F-1C05-2D9BCE54EB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49072" y="265089"/>
            <a:ext cx="1502169" cy="47233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02BAD25-5073-6B92-6F89-7FA6AA21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" y="1810512"/>
            <a:ext cx="4706505" cy="2852737"/>
          </a:xfrm>
        </p:spPr>
        <p:txBody>
          <a:bodyPr anchor="b">
            <a:normAutofit/>
          </a:bodyPr>
          <a:lstStyle>
            <a:lvl1pPr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041F7C4-E644-ABC1-178A-FD8BCEFFC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104" y="4781304"/>
            <a:ext cx="4706505" cy="1500187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D3ACBC-8E73-7152-AFE3-6E23D953611D}"/>
              </a:ext>
            </a:extLst>
          </p:cNvPr>
          <p:cNvCxnSpPr/>
          <p:nvPr userDrawn="1"/>
        </p:nvCxnSpPr>
        <p:spPr>
          <a:xfrm>
            <a:off x="832104" y="4729349"/>
            <a:ext cx="470650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5045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abilit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CF725F-6CFF-4FA8-C90C-E47F6C58B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159500" y="11833"/>
            <a:ext cx="60325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0DADF-6F5F-DC96-719C-A05383A3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648104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916EDA-B938-1A4D-90EE-130C583C41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0543B0-0A45-7F3F-1C05-2D9BCE54EB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49072" y="265089"/>
            <a:ext cx="1502169" cy="47233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02BAD25-5073-6B92-6F89-7FA6AA21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" y="1810512"/>
            <a:ext cx="4706505" cy="2852737"/>
          </a:xfrm>
        </p:spPr>
        <p:txBody>
          <a:bodyPr anchor="b">
            <a:normAutofit/>
          </a:bodyPr>
          <a:lstStyle>
            <a:lvl1pPr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041F7C4-E644-ABC1-178A-FD8BCEFFC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104" y="4781304"/>
            <a:ext cx="4706505" cy="1500187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D3ACBC-8E73-7152-AFE3-6E23D953611D}"/>
              </a:ext>
            </a:extLst>
          </p:cNvPr>
          <p:cNvCxnSpPr/>
          <p:nvPr userDrawn="1"/>
        </p:nvCxnSpPr>
        <p:spPr>
          <a:xfrm>
            <a:off x="832104" y="4729349"/>
            <a:ext cx="470650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5345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lth Equit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0DADF-6F5F-DC96-719C-A05383A3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6481042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B916EDA-B938-1A4D-90EE-130C583C41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0543B0-0A45-7F3F-1C05-2D9BCE54EB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49072" y="265089"/>
            <a:ext cx="1502169" cy="47233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02BAD25-5073-6B92-6F89-7FA6AA21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6127" y="1809983"/>
            <a:ext cx="4706505" cy="2852737"/>
          </a:xfrm>
        </p:spPr>
        <p:txBody>
          <a:bodyPr anchor="b">
            <a:normAutofit/>
          </a:bodyPr>
          <a:lstStyle>
            <a:lvl1pPr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041F7C4-E644-ABC1-178A-FD8BCEFFC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6127" y="4783227"/>
            <a:ext cx="4706505" cy="1500187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D3ACBC-8E73-7152-AFE3-6E23D953611D}"/>
              </a:ext>
            </a:extLst>
          </p:cNvPr>
          <p:cNvCxnSpPr/>
          <p:nvPr userDrawn="1"/>
        </p:nvCxnSpPr>
        <p:spPr>
          <a:xfrm>
            <a:off x="6666127" y="4731272"/>
            <a:ext cx="470650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238E20F-571B-B878-13B4-7496A72F9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3885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3754A0-0274-6BB7-A56D-0403D5DB76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745" y="6191274"/>
            <a:ext cx="1502169" cy="47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144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itol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CF725F-6CFF-4FA8-C90C-E47F6C58B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33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0DADF-6F5F-DC96-719C-A05383A3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648104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916EDA-B938-1A4D-90EE-130C583C41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0543B0-0A45-7F3F-1C05-2D9BCE54EB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49072" y="265089"/>
            <a:ext cx="1502169" cy="47233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02BAD25-5073-6B92-6F89-7FA6AA21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" y="1810512"/>
            <a:ext cx="4706505" cy="2852737"/>
          </a:xfrm>
        </p:spPr>
        <p:txBody>
          <a:bodyPr anchor="b">
            <a:normAutofit/>
          </a:bodyPr>
          <a:lstStyle>
            <a:lvl1pPr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041F7C4-E644-ABC1-178A-FD8BCEFFC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104" y="4781304"/>
            <a:ext cx="4706505" cy="1500187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D3ACBC-8E73-7152-AFE3-6E23D953611D}"/>
              </a:ext>
            </a:extLst>
          </p:cNvPr>
          <p:cNvCxnSpPr/>
          <p:nvPr userDrawn="1"/>
        </p:nvCxnSpPr>
        <p:spPr>
          <a:xfrm>
            <a:off x="832104" y="4729349"/>
            <a:ext cx="470650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7912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 filler 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FD53DE-1006-D055-549E-418CC2CB8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94B81-860A-B0E7-55C1-55899C7D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EDA-B938-1A4D-90EE-130C583C410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60DBA33-3A84-A7D9-11B9-B2C945BE6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665922"/>
            <a:ext cx="7404652" cy="1231416"/>
          </a:xfrm>
        </p:spPr>
        <p:txBody>
          <a:bodyPr anchor="b">
            <a:normAutofit/>
          </a:bodyPr>
          <a:lstStyle>
            <a:lvl1pPr marL="0" indent="0">
              <a:buNone/>
              <a:defRPr sz="4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7CA4B2E-CEFF-83FD-520B-0D4F0A82C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87826"/>
            <a:ext cx="7404652" cy="4486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9C4B420-22EA-9512-06F5-8E729C081F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30941" y="149781"/>
            <a:ext cx="739139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775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 filler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FD53DE-1006-D055-549E-418CC2CB8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94B81-860A-B0E7-55C1-55899C7D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EDA-B938-1A4D-90EE-130C583C410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60DBA33-3A84-A7D9-11B9-B2C945BE6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14192" y="665922"/>
            <a:ext cx="7404652" cy="1231416"/>
          </a:xfrm>
        </p:spPr>
        <p:txBody>
          <a:bodyPr anchor="b">
            <a:normAutofit/>
          </a:bodyPr>
          <a:lstStyle>
            <a:lvl1pPr marL="0" indent="0">
              <a:buNone/>
              <a:defRPr sz="4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7CA4B2E-CEFF-83FD-520B-0D4F0A82C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14192" y="1987826"/>
            <a:ext cx="7404652" cy="4486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9C4B420-22EA-9512-06F5-8E729C081F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30941" y="149781"/>
            <a:ext cx="739139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546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 fill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FD53DE-1006-D055-549E-418CC2CB8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94B81-860A-B0E7-55C1-55899C7D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EDA-B938-1A4D-90EE-130C583C410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60DBA33-3A84-A7D9-11B9-B2C945BE6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665922"/>
            <a:ext cx="6549887" cy="1231416"/>
          </a:xfrm>
        </p:spPr>
        <p:txBody>
          <a:bodyPr anchor="b">
            <a:normAutofit/>
          </a:bodyPr>
          <a:lstStyle>
            <a:lvl1pPr marL="0" indent="0">
              <a:buNone/>
              <a:defRPr sz="4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7CA4B2E-CEFF-83FD-520B-0D4F0A82C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87826"/>
            <a:ext cx="6549887" cy="4486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9C4B420-22EA-9512-06F5-8E729C081F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336999" y="149781"/>
            <a:ext cx="727022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469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 fill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94B81-860A-B0E7-55C1-55899C7D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EDA-B938-1A4D-90EE-130C583C410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60DBA33-3A84-A7D9-11B9-B2C945BE6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29609" y="665922"/>
            <a:ext cx="7404652" cy="1231416"/>
          </a:xfrm>
        </p:spPr>
        <p:txBody>
          <a:bodyPr anchor="b">
            <a:normAutofit/>
          </a:bodyPr>
          <a:lstStyle>
            <a:lvl1pPr marL="0" indent="0">
              <a:buNone/>
              <a:defRPr sz="4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7CA4B2E-CEFF-83FD-520B-0D4F0A82C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29609" y="1987826"/>
            <a:ext cx="7404652" cy="4486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9C4B420-22EA-9512-06F5-8E729C081F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30941" y="149781"/>
            <a:ext cx="739139" cy="228600"/>
          </a:xfrm>
          <a:prstGeom prst="rect">
            <a:avLst/>
          </a:prstGeom>
        </p:spPr>
      </p:pic>
      <p:sp>
        <p:nvSpPr>
          <p:cNvPr id="2" name="Triangle 1">
            <a:extLst>
              <a:ext uri="{FF2B5EF4-FFF2-40B4-BE49-F238E27FC236}">
                <a16:creationId xmlns:a16="http://schemas.microsoft.com/office/drawing/2014/main" id="{CF9F974C-54A9-427D-4539-4D6AF9DB4363}"/>
              </a:ext>
            </a:extLst>
          </p:cNvPr>
          <p:cNvSpPr/>
          <p:nvPr userDrawn="1"/>
        </p:nvSpPr>
        <p:spPr>
          <a:xfrm rot="5400000">
            <a:off x="-357217" y="357216"/>
            <a:ext cx="3707296" cy="299286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CA354863-36C7-CD4D-46A7-4B05B59FEE9F}"/>
              </a:ext>
            </a:extLst>
          </p:cNvPr>
          <p:cNvSpPr/>
          <p:nvPr userDrawn="1"/>
        </p:nvSpPr>
        <p:spPr>
          <a:xfrm rot="16200000">
            <a:off x="10850388" y="5132340"/>
            <a:ext cx="1484667" cy="119855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107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 fill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94B81-860A-B0E7-55C1-55899C7D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EDA-B938-1A4D-90EE-130C583C410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60DBA33-3A84-A7D9-11B9-B2C945BE6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72181" y="665922"/>
            <a:ext cx="6330268" cy="1231416"/>
          </a:xfrm>
        </p:spPr>
        <p:txBody>
          <a:bodyPr anchor="b">
            <a:normAutofit/>
          </a:bodyPr>
          <a:lstStyle>
            <a:lvl1pPr marL="0" indent="0">
              <a:buNone/>
              <a:defRPr sz="4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7CA4B2E-CEFF-83FD-520B-0D4F0A82C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72179" y="1987826"/>
            <a:ext cx="6330269" cy="44861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9C4B420-22EA-9512-06F5-8E729C081F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30941" y="149781"/>
            <a:ext cx="739139" cy="228600"/>
          </a:xfrm>
          <a:prstGeom prst="rect">
            <a:avLst/>
          </a:prstGeom>
        </p:spPr>
      </p:pic>
      <p:sp>
        <p:nvSpPr>
          <p:cNvPr id="2" name="Triangle 1">
            <a:extLst>
              <a:ext uri="{FF2B5EF4-FFF2-40B4-BE49-F238E27FC236}">
                <a16:creationId xmlns:a16="http://schemas.microsoft.com/office/drawing/2014/main" id="{CF9F974C-54A9-427D-4539-4D6AF9DB4363}"/>
              </a:ext>
            </a:extLst>
          </p:cNvPr>
          <p:cNvSpPr/>
          <p:nvPr userDrawn="1"/>
        </p:nvSpPr>
        <p:spPr>
          <a:xfrm rot="10800000">
            <a:off x="0" y="-1"/>
            <a:ext cx="4663970" cy="376517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9E89CEEA-A600-9DF0-E39F-CAB4DF2AE2E3}"/>
              </a:ext>
            </a:extLst>
          </p:cNvPr>
          <p:cNvSpPr/>
          <p:nvPr userDrawn="1"/>
        </p:nvSpPr>
        <p:spPr>
          <a:xfrm>
            <a:off x="708211" y="3092824"/>
            <a:ext cx="4663970" cy="376517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642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al fill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94B81-860A-B0E7-55C1-55899C7D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EDA-B938-1A4D-90EE-130C583C410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7CA4B2E-CEFF-83FD-520B-0D4F0A82C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72179" y="735106"/>
            <a:ext cx="6330269" cy="57388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9C4B420-22EA-9512-06F5-8E729C081F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30941" y="149781"/>
            <a:ext cx="739139" cy="228600"/>
          </a:xfrm>
          <a:prstGeom prst="rect">
            <a:avLst/>
          </a:prstGeom>
        </p:spPr>
      </p:pic>
      <p:sp>
        <p:nvSpPr>
          <p:cNvPr id="2" name="Triangle 1">
            <a:extLst>
              <a:ext uri="{FF2B5EF4-FFF2-40B4-BE49-F238E27FC236}">
                <a16:creationId xmlns:a16="http://schemas.microsoft.com/office/drawing/2014/main" id="{CF9F974C-54A9-427D-4539-4D6AF9DB4363}"/>
              </a:ext>
            </a:extLst>
          </p:cNvPr>
          <p:cNvSpPr/>
          <p:nvPr userDrawn="1"/>
        </p:nvSpPr>
        <p:spPr>
          <a:xfrm rot="10800000">
            <a:off x="0" y="-1"/>
            <a:ext cx="4663970" cy="376517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842DD9D-9DA1-251B-A020-07B6084F26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032" y="3119872"/>
            <a:ext cx="4663968" cy="3738128"/>
          </a:xfrm>
          <a:prstGeom prst="triangle">
            <a:avLst/>
          </a:prstGeom>
          <a:solidFill>
            <a:schemeClr val="accent1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DC0AF94-431C-102F-9308-E4FC6A557FB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104981" y="378382"/>
            <a:ext cx="2534690" cy="1609444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00648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pitol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CF725F-6CFF-4FA8-C90C-E47F6C58B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33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0DADF-6F5F-DC96-719C-A05383A3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648104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916EDA-B938-1A4D-90EE-130C583C41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0543B0-0A45-7F3F-1C05-2D9BCE54EB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49072" y="265089"/>
            <a:ext cx="1502169" cy="47233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D3ACBC-8E73-7152-AFE3-6E23D953611D}"/>
              </a:ext>
            </a:extLst>
          </p:cNvPr>
          <p:cNvCxnSpPr/>
          <p:nvPr userDrawn="1"/>
        </p:nvCxnSpPr>
        <p:spPr>
          <a:xfrm>
            <a:off x="832104" y="4729349"/>
            <a:ext cx="470650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B0DE4C0-02CB-2F2E-8B12-FA076C4B4338}"/>
              </a:ext>
            </a:extLst>
          </p:cNvPr>
          <p:cNvSpPr txBox="1"/>
          <p:nvPr userDrawn="1"/>
        </p:nvSpPr>
        <p:spPr>
          <a:xfrm>
            <a:off x="832104" y="2375338"/>
            <a:ext cx="47065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latin typeface="Avenir Next LT Pro" panose="020B0504020202020204" pitchFamily="34" charset="0"/>
              </a:rPr>
              <a:t>Political and Advocacy Updates </a:t>
            </a:r>
          </a:p>
        </p:txBody>
      </p:sp>
    </p:spTree>
    <p:extLst>
      <p:ext uri="{BB962C8B-B14F-4D97-AF65-F5344CB8AC3E}">
        <p14:creationId xmlns:p14="http://schemas.microsoft.com/office/powerpoint/2010/main" val="18042001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ptional filler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FD53DE-1006-D055-549E-418CC2CB8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94B81-860A-B0E7-55C1-55899C7D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EDA-B938-1A4D-90EE-130C583C4106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9C4B420-22EA-9512-06F5-8E729C081F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30941" y="149781"/>
            <a:ext cx="739139" cy="228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EE0BDE-117E-9D96-CC27-1E94962CF618}"/>
              </a:ext>
            </a:extLst>
          </p:cNvPr>
          <p:cNvSpPr txBox="1"/>
          <p:nvPr userDrawn="1"/>
        </p:nvSpPr>
        <p:spPr>
          <a:xfrm>
            <a:off x="4214192" y="493987"/>
            <a:ext cx="7404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>
                <a:latin typeface="Avenir Next LT Pro" panose="020B0504020202020204" pitchFamily="34" charset="0"/>
              </a:rPr>
              <a:t>Framing the Issue: Politics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71B86-356C-EE6F-6D0C-B2984A701660}"/>
              </a:ext>
            </a:extLst>
          </p:cNvPr>
          <p:cNvSpPr txBox="1"/>
          <p:nvPr userDrawn="1"/>
        </p:nvSpPr>
        <p:spPr>
          <a:xfrm>
            <a:off x="4340772" y="1317478"/>
            <a:ext cx="740465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Current Political Makeup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400">
                <a:latin typeface="Avenir Next LT Pro" panose="020B0504020202020204" pitchFamily="34" charset="0"/>
              </a:rPr>
              <a:t>State House </a:t>
            </a:r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Avenir Next LT Pro" panose="020B0504020202020204" pitchFamily="34" charset="0"/>
              </a:rPr>
              <a:t>54</a:t>
            </a:r>
            <a:r>
              <a:rPr lang="en-US" sz="2400" b="1">
                <a:latin typeface="Avenir Next LT Pro" panose="020B0504020202020204" pitchFamily="34" charset="0"/>
              </a:rPr>
              <a:t>-</a:t>
            </a:r>
            <a:r>
              <a:rPr lang="en-US" sz="2400" b="1">
                <a:solidFill>
                  <a:srgbClr val="FF0000"/>
                </a:solidFill>
                <a:latin typeface="Avenir Next LT Pro" panose="020B0504020202020204" pitchFamily="34" charset="0"/>
              </a:rPr>
              <a:t>54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200">
                <a:latin typeface="Avenir Next LT Pro" panose="020B0504020202020204" pitchFamily="34" charset="0"/>
              </a:rPr>
              <a:t>Special Elections – April 16</a:t>
            </a:r>
            <a:r>
              <a:rPr lang="en-US" sz="2200" baseline="30000">
                <a:latin typeface="Avenir Next LT Pro" panose="020B0504020202020204" pitchFamily="34" charset="0"/>
              </a:rPr>
              <a:t>th</a:t>
            </a:r>
            <a:r>
              <a:rPr lang="en-US" sz="2200">
                <a:latin typeface="Avenir Next LT Pro" panose="020B0504020202020204" pitchFamily="34" charset="0"/>
              </a:rPr>
              <a:t> 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200">
                <a:latin typeface="Avenir Next LT Pro" panose="020B0504020202020204" pitchFamily="34" charset="0"/>
              </a:rPr>
              <a:t>Anticipating return to </a:t>
            </a:r>
            <a:r>
              <a:rPr lang="en-US" sz="2200" b="1">
                <a:solidFill>
                  <a:schemeClr val="tx2">
                    <a:lumMod val="90000"/>
                    <a:lumOff val="10000"/>
                  </a:schemeClr>
                </a:solidFill>
                <a:latin typeface="Avenir Next LT Pro" panose="020B0504020202020204" pitchFamily="34" charset="0"/>
              </a:rPr>
              <a:t>56</a:t>
            </a:r>
            <a:r>
              <a:rPr lang="en-US" sz="2200" b="1">
                <a:latin typeface="Avenir Next LT Pro" panose="020B0504020202020204" pitchFamily="34" charset="0"/>
              </a:rPr>
              <a:t>-</a:t>
            </a:r>
            <a:r>
              <a:rPr lang="en-US" sz="2200" b="1">
                <a:solidFill>
                  <a:srgbClr val="FF0000"/>
                </a:solidFill>
                <a:latin typeface="Avenir Next LT Pro" panose="020B0504020202020204" pitchFamily="34" charset="0"/>
              </a:rPr>
              <a:t>54</a:t>
            </a:r>
            <a:r>
              <a:rPr lang="en-US" sz="2200" b="1">
                <a:latin typeface="Avenir Next LT Pro" panose="020B0504020202020204" pitchFamily="34" charset="0"/>
              </a:rPr>
              <a:t> </a:t>
            </a:r>
            <a:r>
              <a:rPr lang="en-US" sz="2200">
                <a:latin typeface="Avenir Next LT Pro" panose="020B0504020202020204" pitchFamily="34" charset="0"/>
              </a:rPr>
              <a:t>with majority control remaining with Democrats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US" sz="2800">
              <a:latin typeface="Avenir Next LT Pro" panose="020B0504020202020204" pitchFamily="34" charset="0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600">
                <a:latin typeface="Avenir Next LT Pro" panose="020B0504020202020204" pitchFamily="34" charset="0"/>
              </a:rPr>
              <a:t>State Senate </a:t>
            </a:r>
            <a:r>
              <a:rPr lang="en-US" sz="2600" b="1">
                <a:solidFill>
                  <a:schemeClr val="tx2">
                    <a:lumMod val="90000"/>
                    <a:lumOff val="10000"/>
                  </a:schemeClr>
                </a:solidFill>
                <a:latin typeface="Avenir Next LT Pro" panose="020B0504020202020204" pitchFamily="34" charset="0"/>
              </a:rPr>
              <a:t>20</a:t>
            </a:r>
            <a:r>
              <a:rPr lang="en-US" sz="2600" b="1">
                <a:latin typeface="Avenir Next LT Pro" panose="020B0504020202020204" pitchFamily="34" charset="0"/>
              </a:rPr>
              <a:t>-</a:t>
            </a:r>
            <a:r>
              <a:rPr lang="en-US" sz="2600" b="1">
                <a:solidFill>
                  <a:srgbClr val="FF0000"/>
                </a:solidFill>
                <a:latin typeface="Avenir Next LT Pro" panose="020B0504020202020204" pitchFamily="34" charset="0"/>
              </a:rPr>
              <a:t>18</a:t>
            </a:r>
            <a:endParaRPr lang="en-US" sz="2400" b="1">
              <a:solidFill>
                <a:srgbClr val="FF0000"/>
              </a:solidFill>
              <a:latin typeface="Avenir Next LT Pro" panose="020B0504020202020204" pitchFamily="34" charset="0"/>
            </a:endParaRP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400">
                <a:latin typeface="Avenir Next LT Pro" panose="020B0504020202020204" pitchFamily="34" charset="0"/>
              </a:rPr>
              <a:t>Notable candidacy announcements: Senator Kristen McDonald Rivet 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endParaRPr lang="en-US" sz="2400">
              <a:latin typeface="Avenir Next LT Pro" panose="020B0504020202020204" pitchFamily="34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>
                <a:latin typeface="Avenir Next LT Pro" panose="020B0504020202020204" pitchFamily="34" charset="0"/>
              </a:rPr>
              <a:t>2024 Election Year Expectations</a:t>
            </a:r>
          </a:p>
        </p:txBody>
      </p:sp>
    </p:spTree>
    <p:extLst>
      <p:ext uri="{BB962C8B-B14F-4D97-AF65-F5344CB8AC3E}">
        <p14:creationId xmlns:p14="http://schemas.microsoft.com/office/powerpoint/2010/main" val="213426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DA6295-E177-2298-6CBA-F67BB0FFF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E8267-CF31-1F0B-E623-46677A98F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34064-EEF4-FB47-85E6-C5D4C76F00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996C87-3932-3844-A5E2-8CCCDA480DD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CBF42-7C6C-474B-81F3-2552834353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67EDE-06FB-D179-24E6-69EE5F033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E39758-085B-FC47-8FF2-5E201FED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754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C8ACD4-22B1-6B1D-CBBD-D77CD9845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9037938" cy="1325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0C9917-27B6-3046-49AB-03FDCA409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458EF-EA24-7457-AEB7-C34B6377A4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09B3C54-BE60-8D42-B958-D833F7DCCF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1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0F406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F406B"/>
        </a:buClr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F406B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F406B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F406B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F406B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6F7BD38-A805-4B2C-9BDF-D56E94387879}" type="datetime1">
              <a:rPr lang="en-US" smtClean="0"/>
              <a:t>10/23/2026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2342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 baseline="0">
          <a:ln>
            <a:noFill/>
          </a:ln>
          <a:solidFill>
            <a:srgbClr val="FEFEFE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FD37BD-7B56-F579-C180-6BEEE9FED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33856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A54C1E-A4AC-D760-9424-5BD400D1C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13385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BF3F7-975E-7AC5-D262-10AB9D10F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6880" y="64739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>
                    <a:lumMod val="75000"/>
                  </a:schemeClr>
                </a:solidFill>
                <a:latin typeface="Avenir Next LT Pro" panose="020B0504020202020204" pitchFamily="34" charset="77"/>
              </a:defRPr>
            </a:lvl1pPr>
          </a:lstStyle>
          <a:p>
            <a:fld id="{2B916EDA-B938-1A4D-90EE-130C583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29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  <p:sldLayoutId id="2147483698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tx1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7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4" Type="http://schemas.openxmlformats.org/officeDocument/2006/relationships/chart" Target="../charts/char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.xml"/><Relationship Id="rId6" Type="http://schemas.openxmlformats.org/officeDocument/2006/relationships/image" Target="../media/image80.png"/><Relationship Id="rId5" Type="http://schemas.openxmlformats.org/officeDocument/2006/relationships/image" Target="cid:image001.png@01DBBABF.5B073340" TargetMode="External"/><Relationship Id="rId4" Type="http://schemas.openxmlformats.org/officeDocument/2006/relationships/image" Target="../media/image79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svg"/><Relationship Id="rId1" Type="http://schemas.openxmlformats.org/officeDocument/2006/relationships/slideLayout" Target="../slideLayouts/slideLayout1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1.svg"/><Relationship Id="rId4" Type="http://schemas.openxmlformats.org/officeDocument/2006/relationships/image" Target="../media/image90.sv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3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4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6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3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8.png"/><Relationship Id="rId4" Type="http://schemas.openxmlformats.org/officeDocument/2006/relationships/image" Target="../media/image23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9.png"/><Relationship Id="rId4" Type="http://schemas.openxmlformats.org/officeDocument/2006/relationships/image" Target="../media/image23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pdoakes@detroitchamber.com" TargetMode="External"/><Relationship Id="rId4" Type="http://schemas.openxmlformats.org/officeDocument/2006/relationships/image" Target="../media/image23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5E9AC-DFE1-8440-058A-F1DFC49633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8FFDA2-6B6B-DE50-CB40-609585DA25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CA83BC6-5F7E-6539-4A20-B47A6ACF4A2B}"/>
              </a:ext>
            </a:extLst>
          </p:cNvPr>
          <p:cNvSpPr txBox="1">
            <a:spLocks/>
          </p:cNvSpPr>
          <p:nvPr/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/>
                </a:solidFill>
                <a:latin typeface="Century Gothic" panose="020B0502020202020204" pitchFamily="34" charset="0"/>
              </a:rPr>
              <a:t>Session Title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BF90B1E-7B02-2C6C-B10E-C9C8F395CA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8E1D77E-6BF6-D7EC-8447-4DBC42700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E861ACA2-89A4-349C-45A5-8336CF4EC16E}"/>
              </a:ext>
            </a:extLst>
          </p:cNvPr>
          <p:cNvSpPr txBox="1">
            <a:spLocks/>
          </p:cNvSpPr>
          <p:nvPr/>
        </p:nvSpPr>
        <p:spPr>
          <a:xfrm>
            <a:off x="990600" y="25573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chemeClr val="bg1"/>
                </a:solidFill>
                <a:latin typeface="Century Gothic" panose="020B0502020202020204" pitchFamily="34" charset="0"/>
              </a:rPr>
              <a:t>Health and Wellness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F98992-FAC5-556F-52EA-BEAE34A11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868971"/>
            <a:ext cx="3584457" cy="81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75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26749-F0B8-CE1D-6C41-42F35956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8154BC-AFF9-5E9F-1B75-957058580C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F5A28C-5594-2230-70FC-502A29AC6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7813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5400" b="1">
                <a:solidFill>
                  <a:srgbClr val="002060"/>
                </a:solidFill>
                <a:latin typeface="Century Gothic" panose="020B0502020202020204" pitchFamily="34" charset="0"/>
              </a:rPr>
              <a:t>Breakfast and Networking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00B254-9CAA-6C11-670A-C26645FE4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5FE8B4D3-1ED4-D089-F275-828F0CAAC7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912AD-2263-5E30-3792-03D935A08D3F}"/>
              </a:ext>
            </a:extLst>
          </p:cNvPr>
          <p:cNvSpPr txBox="1">
            <a:spLocks/>
          </p:cNvSpPr>
          <p:nvPr/>
        </p:nvSpPr>
        <p:spPr>
          <a:xfrm>
            <a:off x="2604516" y="3695304"/>
            <a:ext cx="6982968" cy="1291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Signature Plating Catering</a:t>
            </a:r>
            <a:endParaRPr lang="en-US" sz="3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647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CB3442-DD75-2482-9195-B108D5DA40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36594D-E9B7-0F04-8312-F21AEEE0D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16" y="2513371"/>
            <a:ext cx="11478768" cy="602926"/>
          </a:xfrm>
        </p:spPr>
        <p:txBody>
          <a:bodyPr>
            <a:noAutofit/>
          </a:bodyPr>
          <a:lstStyle/>
          <a:p>
            <a:pPr algn="ctr"/>
            <a:r>
              <a:rPr lang="en-US" sz="5400" b="1">
                <a:solidFill>
                  <a:srgbClr val="002060"/>
                </a:solidFill>
                <a:latin typeface="Century Gothic"/>
              </a:rPr>
              <a:t>Welcome</a:t>
            </a:r>
            <a:endParaRPr lang="en-US" sz="5400" b="1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9C8150-FE71-0429-8C3D-B4659CA78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04516" y="3332332"/>
            <a:ext cx="6982968" cy="1291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002060"/>
                </a:solidFill>
                <a:latin typeface="Century Gothic" panose="020B0502020202020204" pitchFamily="34" charset="0"/>
              </a:rPr>
              <a:t>Dorian Grey, </a:t>
            </a:r>
            <a:r>
              <a:rPr lang="en-US" sz="2400">
                <a:solidFill>
                  <a:srgbClr val="002060"/>
                </a:solidFill>
                <a:latin typeface="Century Gothic" panose="020B0502020202020204" pitchFamily="34" charset="0"/>
              </a:rPr>
              <a:t>Senior Director, Leadership, Entrepreneurship, and Innovation</a:t>
            </a:r>
            <a:endParaRPr lang="en-US" sz="200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52D807-34E4-A400-C626-C5B375A7E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D5E75A18-ADE6-AEB0-1767-AE3373F4C4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0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6B970-A2CD-7D7F-76B3-E047E6850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AFA081-4FD8-FCE5-502A-E049157353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4E4E1F-DEEB-6B0C-C394-7D7EDF6F4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7813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b="1">
                <a:solidFill>
                  <a:srgbClr val="002060"/>
                </a:solidFill>
                <a:latin typeface="Century Gothic" panose="020B0502020202020204" pitchFamily="34" charset="0"/>
              </a:rPr>
              <a:t>Hospital 101: Understanding the Healthcare Landscape in Michigan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A89569-6DFE-B183-8EE6-619AB243F2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2502" y="3617262"/>
            <a:ext cx="7206996" cy="1291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Elizabeth Kutter, </a:t>
            </a:r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Vice President and Deputy General Counsel, Michigan Health and Hospital Association</a:t>
            </a:r>
            <a:endParaRPr lang="en-US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C911D4-D7EF-D20C-C678-2B7FE3608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56AD2778-E856-B3DA-91A0-094880C8A0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01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6FFAB-9B66-DD86-8E00-439F8547F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venir Next LT Pro"/>
              </a:rPr>
              <a:t>Hospital 101: Understanding the Healthcare Landscape in Michigan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4294F-9E5F-D4F8-F280-FFE39210F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91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85A715D-4AEF-D603-67D7-DD2861565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067" y="670001"/>
            <a:ext cx="11127282" cy="822784"/>
          </a:xfrm>
        </p:spPr>
        <p:txBody>
          <a:bodyPr anchor="b">
            <a:normAutofit/>
          </a:bodyPr>
          <a:lstStyle/>
          <a:p>
            <a:r>
              <a:rPr lang="en-US" sz="4000">
                <a:latin typeface="Avenir Next LT Pro"/>
              </a:rPr>
              <a:t>Standard Disclaimer</a:t>
            </a:r>
            <a:endParaRPr lang="en-US" sz="40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6EEC985-1A3F-19EA-7F66-9FAF285434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53585" y="1493681"/>
            <a:ext cx="3455376" cy="472701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A270B8-5CDB-E79B-D490-C80A63310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2109" y="1734128"/>
            <a:ext cx="4902055" cy="42041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en-US" sz="2400">
                <a:latin typeface="Avenir Next LT Pro"/>
              </a:rPr>
              <a:t>Politics is not a spectator sport </a:t>
            </a:r>
          </a:p>
          <a:p>
            <a:pPr marL="285750" indent="-285750">
              <a:buChar char="•"/>
            </a:pPr>
            <a:r>
              <a:rPr lang="en-US" sz="2400">
                <a:latin typeface="Avenir Next LT Pro"/>
              </a:rPr>
              <a:t>Local, state and federal elected officials make decisions that impact you </a:t>
            </a:r>
          </a:p>
          <a:p>
            <a:pPr marL="285750" indent="-285750">
              <a:buChar char="•"/>
            </a:pPr>
            <a:r>
              <a:rPr lang="en-US" sz="2400">
                <a:latin typeface="Avenir Next LT Pro"/>
              </a:rPr>
              <a:t>Get to know candidates for local office, as well as your local elected officials </a:t>
            </a:r>
          </a:p>
          <a:p>
            <a:endParaRPr lang="en-US" sz="2400" b="1">
              <a:latin typeface="Avenir Next LT Pro"/>
            </a:endParaRPr>
          </a:p>
          <a:p>
            <a:r>
              <a:rPr lang="en-US" sz="2400" b="1">
                <a:latin typeface="Avenir Next LT Pro"/>
              </a:rPr>
              <a:t>        Election on </a:t>
            </a:r>
            <a:r>
              <a:rPr lang="en-US" sz="2200" b="1">
                <a:latin typeface="Avenir Next LT Pro"/>
              </a:rPr>
              <a:t>November 3</a:t>
            </a:r>
            <a:r>
              <a:rPr lang="en-US" sz="2200" b="1" baseline="30000">
                <a:latin typeface="Avenir Next LT Pro"/>
              </a:rPr>
              <a:t>rd</a:t>
            </a:r>
            <a:r>
              <a:rPr lang="en-US" sz="2200" b="1">
                <a:latin typeface="Avenir Next LT Pro"/>
              </a:rPr>
              <a:t> </a:t>
            </a:r>
          </a:p>
          <a:p>
            <a:pPr marL="285750" indent="-285750"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61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A6D2FF-FDBF-102F-CFA7-0D3D4199C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venir Next LT Pro"/>
              </a:rPr>
              <a:t>The Importance of Healthcare Leaders Engaging in Advocacy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34CA6-D14F-FA58-A1E0-713738C61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>
              <a:buFont typeface="Arial,Sans-Serif" panose="020B0604020202020204" pitchFamily="34" charset="0"/>
            </a:pPr>
            <a:r>
              <a:rPr lang="en-US">
                <a:latin typeface="Avenir Next LT Pro"/>
              </a:rPr>
              <a:t>Government is a large percentage of payor mix for healthcare providers and healthcare systems, demanding stronger relationships.</a:t>
            </a:r>
          </a:p>
          <a:p>
            <a:pPr marL="457200" indent="-457200">
              <a:buFont typeface="Arial,Sans-Serif" panose="020B0604020202020204" pitchFamily="34" charset="0"/>
            </a:pPr>
            <a:r>
              <a:rPr lang="en-US">
                <a:latin typeface="Avenir Next LT Pro"/>
              </a:rPr>
              <a:t>Competing public policy priorities necessitate that healthcare is visible and actively engaged.</a:t>
            </a:r>
          </a:p>
          <a:p>
            <a:pPr marL="457200" indent="-457200">
              <a:buFont typeface="Arial,Sans-Serif" panose="020B0604020202020204" pitchFamily="34" charset="0"/>
            </a:pPr>
            <a:r>
              <a:rPr lang="en-US">
                <a:latin typeface="Avenir Next LT Pro"/>
              </a:rPr>
              <a:t>Nonprofit healthcare in general is under attack.</a:t>
            </a:r>
          </a:p>
          <a:p>
            <a:pPr marL="457200" indent="-457200">
              <a:buFont typeface="Arial,Sans-Serif" panose="020B0604020202020204" pitchFamily="34" charset="0"/>
            </a:pPr>
            <a:r>
              <a:rPr lang="en-US">
                <a:latin typeface="Avenir Next LT Pro"/>
              </a:rPr>
              <a:t>Many public policy issues have a direct impact on our work.</a:t>
            </a:r>
          </a:p>
          <a:p>
            <a:pPr marL="457200" indent="-457200">
              <a:buFont typeface="Arial,Sans-Serif" panose="020B0604020202020204" pitchFamily="34" charset="0"/>
            </a:pPr>
            <a:r>
              <a:rPr lang="en-US">
                <a:latin typeface="Avenir Next LT Pro"/>
              </a:rPr>
              <a:t>Protect and expand access to coverage.</a:t>
            </a:r>
          </a:p>
          <a:p>
            <a:pPr marL="457200" indent="-457200">
              <a:buFont typeface="Arial,Sans-Serif" panose="020B0604020202020204" pitchFamily="34" charset="0"/>
            </a:pPr>
            <a:r>
              <a:rPr lang="en-US">
                <a:latin typeface="Avenir Next LT Pro"/>
              </a:rPr>
              <a:t>Term limits in Michigan Legislature.</a:t>
            </a:r>
          </a:p>
          <a:p>
            <a:pPr marL="457200" indent="-457200">
              <a:buFont typeface="Arial,Sans-Serif" panose="020B0604020202020204" pitchFamily="34" charset="0"/>
            </a:pPr>
            <a:r>
              <a:rPr lang="en-US">
                <a:latin typeface="Avenir Next LT Pro"/>
              </a:rPr>
              <a:t>Lack of healthcare experience in the Legislature.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09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F049A-0F34-DE45-1C0F-1FC559956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venir Next LT Pro"/>
              </a:rPr>
              <a:t>About the MHA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00B665-83E2-AE78-5A75-3F5BEE332F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latin typeface="Avenir Next LT Pro"/>
              </a:rPr>
              <a:t>Established in 1919; Nonprofit – 501(c)(6)</a:t>
            </a:r>
            <a:endParaRPr lang="en-US">
              <a:latin typeface="Avenir Next LT Pro"/>
            </a:endParaRPr>
          </a:p>
          <a:p>
            <a:r>
              <a:rPr lang="en-US" sz="2400">
                <a:latin typeface="Avenir Next LT Pro"/>
              </a:rPr>
              <a:t>100+ employees</a:t>
            </a:r>
            <a:endParaRPr lang="en-US">
              <a:latin typeface="Avenir Next LT Pro"/>
            </a:endParaRPr>
          </a:p>
          <a:p>
            <a:r>
              <a:rPr lang="en-US" sz="2400">
                <a:latin typeface="Avenir Next LT Pro"/>
              </a:rPr>
              <a:t>Locations: Okemos (HQ); downtown Lansing Capitol Advocacy Center (CAC)</a:t>
            </a:r>
            <a:endParaRPr lang="en-US">
              <a:latin typeface="Avenir Next LT Pro"/>
            </a:endParaRPr>
          </a:p>
          <a:p>
            <a:r>
              <a:rPr lang="en-US" sz="2400">
                <a:latin typeface="Avenir Next LT Pro"/>
              </a:rPr>
              <a:t>Primary membership: hospitals/health systems</a:t>
            </a:r>
            <a:endParaRPr lang="en-US"/>
          </a:p>
          <a:p>
            <a:r>
              <a:rPr lang="en-US" sz="2400">
                <a:latin typeface="Avenir Next LT Pro"/>
              </a:rPr>
              <a:t>Governance: 21-member board; five-member executive committee</a:t>
            </a:r>
            <a:endParaRPr lang="en-US"/>
          </a:p>
          <a:p>
            <a:r>
              <a:rPr lang="en-US" sz="2400">
                <a:latin typeface="Avenir Next LT Pro"/>
              </a:rPr>
              <a:t>Mission: We advance the health of individuals and communities.</a:t>
            </a:r>
          </a:p>
        </p:txBody>
      </p:sp>
    </p:spTree>
    <p:extLst>
      <p:ext uri="{BB962C8B-B14F-4D97-AF65-F5344CB8AC3E}">
        <p14:creationId xmlns:p14="http://schemas.microsoft.com/office/powerpoint/2010/main" val="72603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802AD-9C05-D7A1-F888-C5DE4B969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venir Next LT Pro"/>
              </a:rPr>
              <a:t>Michigan hospitals serve patients 24 hours a day, 365 days a year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5846A-F1D2-2572-81DB-6083707A3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4.4 million people treated in emergency departments</a:t>
            </a:r>
          </a:p>
          <a:p>
            <a:r>
              <a:rPr lang="en-US"/>
              <a:t>37.9 million outpatient visits conducted</a:t>
            </a:r>
          </a:p>
          <a:p>
            <a:r>
              <a:rPr lang="en-US"/>
              <a:t>5.2 million inpatient care days</a:t>
            </a:r>
          </a:p>
          <a:p>
            <a:r>
              <a:rPr lang="en-US"/>
              <a:t>977,800+ patients admitted for care &amp; treatment</a:t>
            </a:r>
          </a:p>
          <a:p>
            <a:r>
              <a:rPr lang="en-US"/>
              <a:t>94,300 babies delivered</a:t>
            </a:r>
          </a:p>
          <a:p>
            <a:r>
              <a:rPr lang="en-US"/>
              <a:t>Avg. length of stay – 5.3 day</a:t>
            </a:r>
          </a:p>
        </p:txBody>
      </p:sp>
    </p:spTree>
    <p:extLst>
      <p:ext uri="{BB962C8B-B14F-4D97-AF65-F5344CB8AC3E}">
        <p14:creationId xmlns:p14="http://schemas.microsoft.com/office/powerpoint/2010/main" val="337078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E161E-C4D2-821A-53FB-972731195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venir Next LT Pro"/>
              </a:rPr>
              <a:t>Economic &amp; Community Impact of Hospitals</a:t>
            </a:r>
            <a:endParaRPr lang="en-US"/>
          </a:p>
        </p:txBody>
      </p:sp>
      <p:pic>
        <p:nvPicPr>
          <p:cNvPr id="4" name="Content Placeholder 3" descr="A close-up of a chart&#10;&#10;AI-generated content may be incorrect.">
            <a:extLst>
              <a:ext uri="{FF2B5EF4-FFF2-40B4-BE49-F238E27FC236}">
                <a16:creationId xmlns:a16="http://schemas.microsoft.com/office/drawing/2014/main" id="{A0B6D5A1-EC5C-ED5A-B271-B3B76D9CCB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451" y="1580687"/>
            <a:ext cx="4765838" cy="3690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A screenshot of a blue and white website&#10;&#10;AI-generated content may be incorrect.">
            <a:extLst>
              <a:ext uri="{FF2B5EF4-FFF2-40B4-BE49-F238E27FC236}">
                <a16:creationId xmlns:a16="http://schemas.microsoft.com/office/drawing/2014/main" id="{06B8F7E2-FE5D-8A1E-9BDE-33928A6C8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684" y="1314579"/>
            <a:ext cx="4829175" cy="471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815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5AC58-4444-5D9F-B045-146932AA7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venir Next LT Pro"/>
              </a:rPr>
              <a:t>Hospital Financing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261C0-BDB7-FCD3-1894-2BB2F44BD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841625"/>
            <a:ext cx="6163783" cy="45173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venir Next LT Pro"/>
              </a:rPr>
              <a:t>Government payors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Avenir Next LT Pro"/>
              </a:rPr>
              <a:t>Medicare</a:t>
            </a:r>
            <a:endParaRPr lang="en-US" sz="2800">
              <a:latin typeface="Avenir Next LT Pro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Avenir Next LT Pro"/>
              </a:rPr>
              <a:t>Medicaid</a:t>
            </a:r>
          </a:p>
          <a:p>
            <a:r>
              <a:rPr lang="en-US">
                <a:latin typeface="Avenir Next LT Pro"/>
              </a:rPr>
              <a:t>Commercial insurance</a:t>
            </a:r>
            <a:endParaRPr lang="en-US"/>
          </a:p>
          <a:p>
            <a:r>
              <a:rPr lang="en-US">
                <a:latin typeface="Avenir Next LT Pro"/>
              </a:rPr>
              <a:t>Self-pay/private pay</a:t>
            </a:r>
          </a:p>
          <a:p>
            <a:r>
              <a:rPr lang="en-US">
                <a:latin typeface="Avenir Next LT Pro"/>
              </a:rPr>
              <a:t>Uncompensated care</a:t>
            </a:r>
          </a:p>
        </p:txBody>
      </p:sp>
      <p:pic>
        <p:nvPicPr>
          <p:cNvPr id="5" name="Picture 4" descr="A graph of different colored rectangular boxes&#10;&#10;AI-generated content may be incorrect.">
            <a:extLst>
              <a:ext uri="{FF2B5EF4-FFF2-40B4-BE49-F238E27FC236}">
                <a16:creationId xmlns:a16="http://schemas.microsoft.com/office/drawing/2014/main" id="{7FC1ED4B-87DA-C0F5-9A24-382479DED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297" y="1798162"/>
            <a:ext cx="6307679" cy="394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194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1F916F1-E74A-E0B0-C951-1A0CC28BD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338560" cy="1325563"/>
          </a:xfrm>
        </p:spPr>
        <p:txBody>
          <a:bodyPr/>
          <a:lstStyle/>
          <a:p>
            <a:r>
              <a:rPr lang="en-US">
                <a:latin typeface="Avenir Next LT Pro"/>
              </a:rPr>
              <a:t>Hospital Spending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2BC467-1858-B1A0-B469-6D8AACC41D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1932007"/>
            <a:ext cx="11338559" cy="41385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7904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5E265F-368A-BD23-A487-E653586078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758" y="418829"/>
            <a:ext cx="11432484" cy="31520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46F81C-3591-9614-A50A-1E10D7186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37" y="3921443"/>
            <a:ext cx="1075372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852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3F5B5-B7BD-263B-61DF-DACE47F3D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venir Next LT Pro"/>
              </a:rPr>
              <a:t>Policies Impacting Hospitals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80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49313-16CD-2794-406C-EFB954F89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venir Next LT Pro"/>
              </a:rPr>
              <a:t>OBBBA: Topline Impacts to Michigan</a:t>
            </a:r>
            <a:endParaRPr lang="en-US"/>
          </a:p>
        </p:txBody>
      </p:sp>
      <p:pic>
        <p:nvPicPr>
          <p:cNvPr id="5" name="Content Placeholder 6" descr="A black and white text on a white background&#10;&#10;AI-generated content may be incorrect.">
            <a:extLst>
              <a:ext uri="{FF2B5EF4-FFF2-40B4-BE49-F238E27FC236}">
                <a16:creationId xmlns:a16="http://schemas.microsoft.com/office/drawing/2014/main" id="{24CFF4F2-5D2E-E180-89DF-4C4AFA610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21" y="1825625"/>
            <a:ext cx="1119431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60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65B84-1B91-7BC6-3B00-DF13E4E5F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venir Next LT Pro"/>
              </a:rPr>
              <a:t>Policies Impacting Hospitals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B06EA-3B81-ECA1-3A62-4EB0763BF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782763"/>
            <a:ext cx="11338559" cy="4394199"/>
          </a:xfrm>
        </p:spPr>
        <p:txBody>
          <a:bodyPr vert="horz" lIns="91440" tIns="45720" rIns="91440" bIns="45720" numCol="2" rtlCol="0" anchor="t">
            <a:normAutofit fontScale="77500" lnSpcReduction="20000"/>
          </a:bodyPr>
          <a:lstStyle/>
          <a:p>
            <a:r>
              <a:rPr lang="en-US" sz="3800" dirty="0">
                <a:latin typeface="Avenir Next LT Pro"/>
              </a:rPr>
              <a:t>Certificate of Need</a:t>
            </a:r>
          </a:p>
          <a:p>
            <a:r>
              <a:rPr lang="en-US" sz="3800" dirty="0">
                <a:latin typeface="Avenir Next LT Pro"/>
              </a:rPr>
              <a:t>Workforce</a:t>
            </a:r>
          </a:p>
          <a:p>
            <a:r>
              <a:rPr lang="en-US" sz="3800" dirty="0">
                <a:latin typeface="Avenir Next LT Pro"/>
              </a:rPr>
              <a:t>State Budgeting and Funding</a:t>
            </a:r>
          </a:p>
          <a:p>
            <a:r>
              <a:rPr lang="en-US" sz="3800" dirty="0">
                <a:latin typeface="Avenir Next LT Pro"/>
              </a:rPr>
              <a:t>Investments in Primary Care </a:t>
            </a:r>
          </a:p>
          <a:p>
            <a:r>
              <a:rPr lang="en-US" sz="3800" dirty="0">
                <a:latin typeface="Avenir Next LT Pro"/>
              </a:rPr>
              <a:t>Medical Liability </a:t>
            </a:r>
          </a:p>
          <a:p>
            <a:r>
              <a:rPr lang="en-US" sz="3800" dirty="0">
                <a:latin typeface="Avenir Next LT Pro"/>
              </a:rPr>
              <a:t>Scope of Practice</a:t>
            </a:r>
          </a:p>
          <a:p>
            <a:r>
              <a:rPr lang="en-US" sz="3800" dirty="0">
                <a:latin typeface="Avenir Next LT Pro"/>
              </a:rPr>
              <a:t>Employer Requirements </a:t>
            </a:r>
          </a:p>
          <a:p>
            <a:r>
              <a:rPr lang="en-US" sz="3800" dirty="0">
                <a:latin typeface="Avenir Next LT Pro"/>
              </a:rPr>
              <a:t>Insurer Practices </a:t>
            </a:r>
          </a:p>
          <a:p>
            <a:r>
              <a:rPr lang="en-US" sz="3800" dirty="0">
                <a:latin typeface="Avenir Next LT Pro"/>
              </a:rPr>
              <a:t>Affordability </a:t>
            </a:r>
          </a:p>
          <a:p>
            <a:endParaRPr lang="en-US" sz="3800" dirty="0">
              <a:latin typeface="Avenir Next LT Pro"/>
            </a:endParaRPr>
          </a:p>
          <a:p>
            <a:r>
              <a:rPr lang="en-US" sz="3800" dirty="0">
                <a:latin typeface="Avenir Next LT Pro"/>
              </a:rPr>
              <a:t>Durable Medical Equipment </a:t>
            </a:r>
          </a:p>
          <a:p>
            <a:r>
              <a:rPr lang="en-US" sz="3800" dirty="0">
                <a:latin typeface="Avenir Next LT Pro"/>
              </a:rPr>
              <a:t>Licensing and Regulatory Requirements</a:t>
            </a:r>
          </a:p>
          <a:p>
            <a:r>
              <a:rPr lang="en-US" sz="3800" dirty="0">
                <a:latin typeface="Avenir Next LT Pro"/>
              </a:rPr>
              <a:t>Drug Prices</a:t>
            </a:r>
          </a:p>
          <a:p>
            <a:r>
              <a:rPr lang="en-US" sz="3800" dirty="0">
                <a:latin typeface="Avenir Next LT Pro"/>
              </a:rPr>
              <a:t>Unemployment Compensation</a:t>
            </a:r>
          </a:p>
          <a:p>
            <a:r>
              <a:rPr lang="en-US" sz="3800" dirty="0">
                <a:latin typeface="Avenir Next LT Pro"/>
              </a:rPr>
              <a:t>Auto Insurance</a:t>
            </a:r>
          </a:p>
          <a:p>
            <a:r>
              <a:rPr lang="en-US" sz="3800" dirty="0">
                <a:latin typeface="Avenir Next LT Pro"/>
              </a:rPr>
              <a:t>Environmental Regulations</a:t>
            </a:r>
          </a:p>
          <a:p>
            <a:pPr marL="0" indent="0">
              <a:buNone/>
            </a:pPr>
            <a:endParaRPr lang="en-US" dirty="0">
              <a:latin typeface="Avenir Next LT Pro"/>
            </a:endParaRPr>
          </a:p>
          <a:p>
            <a:endParaRPr lang="en-US" dirty="0">
              <a:latin typeface="Avenir Next LT Pro"/>
            </a:endParaRPr>
          </a:p>
          <a:p>
            <a:endParaRPr lang="en-US" dirty="0">
              <a:latin typeface="Avenir Next LT Pro"/>
            </a:endParaRPr>
          </a:p>
          <a:p>
            <a:endParaRPr lang="en-US" dirty="0">
              <a:latin typeface="Avenir Next LT Pro"/>
            </a:endParaRPr>
          </a:p>
          <a:p>
            <a:pPr marL="0" indent="0">
              <a:buNone/>
            </a:pPr>
            <a:endParaRPr lang="en-US" dirty="0"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2069030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590EF-C0C6-E565-2ABC-C8927F9EE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venir Next LT Pro"/>
              </a:rPr>
              <a:t>What Do We Need to Do?</a:t>
            </a:r>
            <a:endParaRPr lang="en-US" dirty="0"/>
          </a:p>
        </p:txBody>
      </p:sp>
      <p:pic>
        <p:nvPicPr>
          <p:cNvPr id="4" name="Content Placeholder 3" descr="A white text on a white background&#10;&#10;AI-generated content may be incorrect.">
            <a:extLst>
              <a:ext uri="{FF2B5EF4-FFF2-40B4-BE49-F238E27FC236}">
                <a16:creationId xmlns:a16="http://schemas.microsoft.com/office/drawing/2014/main" id="{5E3D87C8-72BF-0CA4-61A1-FE9866AFC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045" y="1332018"/>
            <a:ext cx="11445715" cy="441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05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EBD72-038D-47A1-C193-06E830768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6B60A2-B803-DD06-7D5F-83AAAAD10C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2E180D-9140-CA7C-5D6E-3B4C1C42B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7813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5400" b="1">
                <a:solidFill>
                  <a:srgbClr val="002060"/>
                </a:solidFill>
                <a:latin typeface="Century Gothic" panose="020B0502020202020204" pitchFamily="34" charset="0"/>
              </a:rPr>
              <a:t>Break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67D25F-0D99-A1B9-099B-1A1AB8F41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A52F5D85-BBDB-BF2C-9E09-649963AEE8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75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16340-FD33-DA82-02B8-7982DEBF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664BB8-ECED-B945-9986-1BA607B32D9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6EB239-8C67-2B6C-B18F-C5C8737FE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7042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Rethinking the Model: Innovation, Access, and Community-Based Care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FAE87-9B85-32D6-004C-A1F51E213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1214" y="3642140"/>
            <a:ext cx="9356272" cy="12918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Paul Thomas</a:t>
            </a:r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, Chief Executive Officer and Chief Medical Officer, Plum Health Direct Primary Care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Anthony Williams</a:t>
            </a:r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, President and Chief Executive Officer, Corktown Health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388545-5528-9417-9DF4-4313D6C22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3A721C54-7FEB-558D-6410-BF85622263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748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59ED2-9DDE-B5FF-890E-69F09C0F7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65508-C6C9-FDFE-6E54-8F4D5E45E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60" y="1017858"/>
            <a:ext cx="10650681" cy="2719255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/>
              <a:t>Rethinking the Model: </a:t>
            </a:r>
            <a:br>
              <a:rPr lang="en-US" sz="4800" dirty="0"/>
            </a:br>
            <a:r>
              <a:rPr lang="en-US" sz="4000"/>
              <a:t>Innovation, Access, and Community-Based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B189A9-8DA5-219E-C87A-BB45A0F1A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0660" y="4042066"/>
            <a:ext cx="10650681" cy="229684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/>
              <a:t>Paul Thomas, M.D.</a:t>
            </a:r>
            <a:r>
              <a:rPr lang="en-US"/>
              <a:t>, CEO &amp; CMO, Plum Health DPC</a:t>
            </a:r>
          </a:p>
          <a:p>
            <a:pPr>
              <a:spcAft>
                <a:spcPts val="600"/>
              </a:spcAft>
            </a:pPr>
            <a:r>
              <a:rPr lang="en-US" b="1"/>
              <a:t>Anthony Williams</a:t>
            </a:r>
            <a:r>
              <a:rPr lang="en-US"/>
              <a:t>, President and CEO, Corktown Health</a:t>
            </a:r>
          </a:p>
        </p:txBody>
      </p:sp>
    </p:spTree>
    <p:extLst>
      <p:ext uri="{BB962C8B-B14F-4D97-AF65-F5344CB8AC3E}">
        <p14:creationId xmlns:p14="http://schemas.microsoft.com/office/powerpoint/2010/main" val="3400409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Metro: A Detroit doctor offers a remedy for America's health care  headache - WDET 101.9 FM">
            <a:extLst>
              <a:ext uri="{FF2B5EF4-FFF2-40B4-BE49-F238E27FC236}">
                <a16:creationId xmlns:a16="http://schemas.microsoft.com/office/drawing/2014/main" id="{AB7D9C7A-4564-3C5A-7299-AFCECDCB00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9730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 photo description available.">
            <a:extLst>
              <a:ext uri="{FF2B5EF4-FFF2-40B4-BE49-F238E27FC236}">
                <a16:creationId xmlns:a16="http://schemas.microsoft.com/office/drawing/2014/main" id="{0F88301B-E8EA-FFC6-0319-8A22C0FDF5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132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052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0638A-92CB-88D3-3429-70F510526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5906C-82AF-685B-B4B0-9BC09CD2E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1741064"/>
            <a:ext cx="10571998" cy="1928264"/>
          </a:xfrm>
        </p:spPr>
        <p:txBody>
          <a:bodyPr/>
          <a:lstStyle/>
          <a:p>
            <a:r>
              <a:rPr lang="en-US"/>
              <a:t>What's Broken in Primary Care in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FFA62E-99A5-B528-775E-323C294BB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0" y="3694102"/>
            <a:ext cx="10572000" cy="896468"/>
          </a:xfrm>
        </p:spPr>
        <p:txBody>
          <a:bodyPr/>
          <a:lstStyle/>
          <a:p>
            <a:r>
              <a:rPr lang="en-US"/>
              <a:t>A Non-Exhaustive List</a:t>
            </a:r>
          </a:p>
        </p:txBody>
      </p:sp>
    </p:spTree>
    <p:extLst>
      <p:ext uri="{BB962C8B-B14F-4D97-AF65-F5344CB8AC3E}">
        <p14:creationId xmlns:p14="http://schemas.microsoft.com/office/powerpoint/2010/main" val="224353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third of North Carolinians don't have a primary care doctor - Axios  Raleigh">
            <a:extLst>
              <a:ext uri="{FF2B5EF4-FFF2-40B4-BE49-F238E27FC236}">
                <a16:creationId xmlns:a16="http://schemas.microsoft.com/office/drawing/2014/main" id="{7FCA1C11-E0B6-1FFE-2030-47289F6090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4835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623B2-928C-71C4-1D7E-A46B9BACE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A89E7ED-2366-8F49-AD05-37E9025A9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935" y="633845"/>
            <a:ext cx="3990110" cy="2192482"/>
          </a:xfrm>
        </p:spPr>
        <p:txBody>
          <a:bodyPr/>
          <a:lstStyle/>
          <a:p>
            <a:r>
              <a:rPr lang="en-US" sz="3200" dirty="0"/>
              <a:t>Long Wait Times </a:t>
            </a:r>
            <a:r>
              <a:rPr lang="en-US" sz="3200"/>
              <a:t>to See the Doctor</a:t>
            </a:r>
            <a:endParaRPr lang="en-US" sz="32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1103DB-A0A9-33AB-6936-154DC55417A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6871" y="2472689"/>
            <a:ext cx="3983174" cy="3824202"/>
          </a:xfrm>
        </p:spPr>
        <p:txBody>
          <a:bodyPr>
            <a:normAutofit/>
          </a:bodyPr>
          <a:lstStyle/>
          <a:p>
            <a:pPr marL="283210" indent="-283210">
              <a:buClr>
                <a:srgbClr val="00635E"/>
              </a:buClr>
            </a:pPr>
            <a:r>
              <a:rPr lang="en-US">
                <a:ea typeface="+mn-lt"/>
                <a:cs typeface="+mn-lt"/>
              </a:rPr>
              <a:t>Average Wait Times by Specialty</a:t>
            </a:r>
          </a:p>
          <a:p>
            <a:pPr lvl="1">
              <a:buClr>
                <a:srgbClr val="00635E"/>
              </a:buClr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Dermatology: ~36.5 days </a:t>
            </a:r>
          </a:p>
          <a:p>
            <a:pPr lvl="1">
              <a:buClr>
                <a:srgbClr val="00635E"/>
              </a:buClr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Cardiology: ~33 days </a:t>
            </a:r>
          </a:p>
          <a:p>
            <a:pPr lvl="1">
              <a:buClr>
                <a:srgbClr val="00635E"/>
              </a:buClr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OB-GYN: ~41.8 days </a:t>
            </a:r>
          </a:p>
          <a:p>
            <a:pPr lvl="1">
              <a:buClr>
                <a:srgbClr val="00635E"/>
              </a:buClr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Family Medicine: ~23.5 days </a:t>
            </a:r>
          </a:p>
          <a:p>
            <a:pPr lvl="1">
              <a:buClr>
                <a:srgbClr val="00635E"/>
              </a:buClr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Rheumatology: 6 months to 1 year in some areas </a:t>
            </a:r>
          </a:p>
          <a:p>
            <a:pPr lvl="1">
              <a:buClr>
                <a:srgbClr val="00635E"/>
              </a:buClr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Emergency Department (In-Office Wait): Over 2 hours</a:t>
            </a:r>
            <a:endParaRPr lang="en-US"/>
          </a:p>
        </p:txBody>
      </p:sp>
      <p:pic>
        <p:nvPicPr>
          <p:cNvPr id="43" name="Content Placeholder 42" descr="In the U.S., wait times to see a doctor can be agonizingly long |  Association of Health Care Journalists">
            <a:extLst>
              <a:ext uri="{FF2B5EF4-FFF2-40B4-BE49-F238E27FC236}">
                <a16:creationId xmlns:a16="http://schemas.microsoft.com/office/drawing/2014/main" id="{3F794F91-F489-DA9A-66F6-A810DDB96E09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4770930" y="1007168"/>
            <a:ext cx="6894595" cy="49294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943547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196D0-D8E2-D2DF-6EEB-CD79D6CCA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935" y="633845"/>
            <a:ext cx="3990110" cy="1623172"/>
          </a:xfrm>
        </p:spPr>
        <p:txBody>
          <a:bodyPr anchor="ctr">
            <a:normAutofit/>
          </a:bodyPr>
          <a:lstStyle/>
          <a:p>
            <a:r>
              <a:rPr lang="en-US"/>
              <a:t>Low Primary Care Spend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B2903-A620-3456-7D0B-AC1E9E62EB9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28458" y="2508876"/>
            <a:ext cx="4052897" cy="3788015"/>
          </a:xfrm>
        </p:spPr>
        <p:txBody>
          <a:bodyPr>
            <a:normAutofit/>
          </a:bodyPr>
          <a:lstStyle/>
          <a:p>
            <a:pPr marL="283210" indent="-283210">
              <a:lnSpc>
                <a:spcPct val="140000"/>
              </a:lnSpc>
              <a:spcAft>
                <a:spcPts val="600"/>
              </a:spcAft>
            </a:pPr>
            <a:r>
              <a:rPr lang="en-US" sz="1700"/>
              <a:t>The United States spends approximately 5% to 7% of its total health care expenditures on primary care</a:t>
            </a:r>
          </a:p>
          <a:p>
            <a:pPr marL="283210" indent="-283210">
              <a:lnSpc>
                <a:spcPct val="140000"/>
              </a:lnSpc>
              <a:spcAft>
                <a:spcPts val="600"/>
              </a:spcAft>
              <a:buClr>
                <a:srgbClr val="00635E"/>
              </a:buClr>
            </a:pPr>
            <a:r>
              <a:rPr lang="en-US" sz="1700"/>
              <a:t>Other wealthy nations dedicate 12% to 15% of their health care budgets to primary care, more than double the </a:t>
            </a:r>
            <a:r>
              <a:rPr lang="en-US" sz="1700" dirty="0"/>
              <a:t>U.S. rate.</a:t>
            </a:r>
          </a:p>
        </p:txBody>
      </p:sp>
      <p:pic>
        <p:nvPicPr>
          <p:cNvPr id="5" name="Picture 4" descr="Primary Care Investment | Primary Care Collaborative">
            <a:extLst>
              <a:ext uri="{FF2B5EF4-FFF2-40B4-BE49-F238E27FC236}">
                <a16:creationId xmlns:a16="http://schemas.microsoft.com/office/drawing/2014/main" id="{5A99260A-9FE5-1580-F989-A0651C799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732" y="1377465"/>
            <a:ext cx="5971020" cy="42991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3588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0EC35-BCF4-7239-D3E1-60C7C69E0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717" y="924339"/>
            <a:ext cx="3990110" cy="5009322"/>
          </a:xfrm>
        </p:spPr>
        <p:txBody>
          <a:bodyPr anchor="ctr">
            <a:normAutofit/>
          </a:bodyPr>
          <a:lstStyle/>
          <a:p>
            <a:r>
              <a:rPr lang="en-US"/>
              <a:t>Health Professional Shortage Areas</a:t>
            </a:r>
          </a:p>
        </p:txBody>
      </p:sp>
      <p:pic>
        <p:nvPicPr>
          <p:cNvPr id="5" name="Content Placeholder 4" descr="Map: Health Professional Shortages in Detroit – DETROITography">
            <a:extLst>
              <a:ext uri="{FF2B5EF4-FFF2-40B4-BE49-F238E27FC236}">
                <a16:creationId xmlns:a16="http://schemas.microsoft.com/office/drawing/2014/main" id="{432CD3E0-C67E-4F97-DF76-1A9C04424AD1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346793" y="1165959"/>
            <a:ext cx="5684373" cy="4526084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2614016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troit Redlining Map 1939 – DETROITography">
            <a:extLst>
              <a:ext uri="{FF2B5EF4-FFF2-40B4-BE49-F238E27FC236}">
                <a16:creationId xmlns:a16="http://schemas.microsoft.com/office/drawing/2014/main" id="{03880A29-5258-2127-A2D1-C4870AFEF0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329" r="1" b="4020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90210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24DEB-73F4-1E6F-AE9A-113A9E16E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935" y="633845"/>
            <a:ext cx="3990110" cy="1681140"/>
          </a:xfrm>
        </p:spPr>
        <p:txBody>
          <a:bodyPr anchor="ctr">
            <a:normAutofit/>
          </a:bodyPr>
          <a:lstStyle/>
          <a:p>
            <a:r>
              <a:rPr lang="en-US" dirty="0"/>
              <a:t>Persistent Health </a:t>
            </a:r>
            <a:r>
              <a:rPr lang="en-US"/>
              <a:t>Inequity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A973D1-DE3D-538D-C890-7A6C384558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16556" y="2502768"/>
            <a:ext cx="4173673" cy="3794123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700"/>
              <a:t>With Wayne County as an </a:t>
            </a:r>
            <a:r>
              <a:rPr lang="en-US" sz="1700" dirty="0"/>
              <a:t>example:</a:t>
            </a:r>
          </a:p>
          <a:p>
            <a:pPr marL="283210" indent="-283210">
              <a:spcAft>
                <a:spcPts val="600"/>
              </a:spcAft>
              <a:buClr>
                <a:srgbClr val="00635E"/>
              </a:buClr>
            </a:pPr>
            <a:r>
              <a:rPr lang="en-US" sz="1700"/>
              <a:t>The average life expectancy at birth in the City of Detroit is 69 to 72.1 years</a:t>
            </a:r>
            <a:endParaRPr lang="en-US"/>
          </a:p>
          <a:p>
            <a:pPr marL="283210" indent="-283210">
              <a:spcAft>
                <a:spcPts val="600"/>
              </a:spcAft>
              <a:buClr>
                <a:srgbClr val="00635E"/>
              </a:buClr>
            </a:pPr>
            <a:r>
              <a:rPr lang="en-US" sz="1700"/>
              <a:t>The average life expectancy in Michigan is 78.3 years</a:t>
            </a:r>
            <a:endParaRPr lang="en-US"/>
          </a:p>
          <a:p>
            <a:pPr marL="283210" indent="-283210">
              <a:spcAft>
                <a:spcPts val="600"/>
              </a:spcAft>
              <a:buClr>
                <a:srgbClr val="00635E"/>
              </a:buClr>
            </a:pPr>
            <a:r>
              <a:rPr lang="en-US" sz="1700"/>
              <a:t>The average life expectancy in Grosse Pointe is 82 years</a:t>
            </a:r>
            <a:endParaRPr lang="en-US"/>
          </a:p>
        </p:txBody>
      </p:sp>
      <p:pic>
        <p:nvPicPr>
          <p:cNvPr id="5" name="Content Placeholder 4" descr="Gaps in Wayne County life spans by ZIP code - The Detroit News">
            <a:extLst>
              <a:ext uri="{FF2B5EF4-FFF2-40B4-BE49-F238E27FC236}">
                <a16:creationId xmlns:a16="http://schemas.microsoft.com/office/drawing/2014/main" id="{87572153-9300-1A62-F6F5-518DC5FC0441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237732" y="1026668"/>
            <a:ext cx="5971020" cy="5000729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14536979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and person standing in a kitchen&#10;&#10;AI-generated content may be incorrect.">
            <a:extLst>
              <a:ext uri="{FF2B5EF4-FFF2-40B4-BE49-F238E27FC236}">
                <a16:creationId xmlns:a16="http://schemas.microsoft.com/office/drawing/2014/main" id="{52E85F1C-0B28-3C65-D15B-ABA473549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772" y="0"/>
            <a:ext cx="5354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670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73CCED-9BD7-CFE6-7D7E-E4EC67C23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52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152F32-DBF7-2DDE-58FC-D78254BF3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971"/>
            <a:ext cx="12192000" cy="67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083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circles with text&#10;&#10;AI-generated content may be incorrect.">
            <a:extLst>
              <a:ext uri="{FF2B5EF4-FFF2-40B4-BE49-F238E27FC236}">
                <a16:creationId xmlns:a16="http://schemas.microsoft.com/office/drawing/2014/main" id="{6C62A851-3F61-35A4-3075-F9A019AD6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70"/>
            <a:ext cx="12192000" cy="684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74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acant Office Building Demo | Henry Ford Health">
            <a:extLst>
              <a:ext uri="{FF2B5EF4-FFF2-40B4-BE49-F238E27FC236}">
                <a16:creationId xmlns:a16="http://schemas.microsoft.com/office/drawing/2014/main" id="{D5E01ECA-8685-59EB-E918-7CF1465C80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55504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ECDD0-17F6-3312-AE6D-F7EB95E46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717" y="924339"/>
            <a:ext cx="3990110" cy="5009322"/>
          </a:xfrm>
        </p:spPr>
        <p:txBody>
          <a:bodyPr/>
          <a:lstStyle/>
          <a:p>
            <a:r>
              <a:rPr lang="en-US"/>
              <a:t>Other Health Ecosystem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36AA5-9DDA-DA9A-5469-6885A5A84D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46793" y="924340"/>
            <a:ext cx="5684373" cy="5009322"/>
          </a:xfrm>
        </p:spPr>
        <p:txBody>
          <a:bodyPr/>
          <a:lstStyle/>
          <a:p>
            <a:pPr marL="285750" indent="-285750">
              <a:buChar char="•"/>
            </a:pPr>
            <a:r>
              <a:rPr lang="en-US">
                <a:ea typeface="+mn-lt"/>
                <a:cs typeface="+mn-lt"/>
              </a:rPr>
              <a:t>20% primary care </a:t>
            </a:r>
            <a:r>
              <a:rPr lang="en-US" b="1">
                <a:ea typeface="+mn-lt"/>
                <a:cs typeface="+mn-lt"/>
              </a:rPr>
              <a:t>provider shortage</a:t>
            </a:r>
            <a:r>
              <a:rPr lang="en-US">
                <a:ea typeface="+mn-lt"/>
                <a:cs typeface="+mn-lt"/>
              </a:rPr>
              <a:t> by 2038</a:t>
            </a:r>
            <a:r>
              <a:rPr lang="en-US" noProof="0">
                <a:ea typeface="+mn-lt"/>
                <a:cs typeface="+mn-lt"/>
              </a:rPr>
              <a:t>, </a:t>
            </a:r>
            <a:r>
              <a:rPr lang="en-US">
                <a:ea typeface="+mn-lt"/>
                <a:cs typeface="+mn-lt"/>
              </a:rPr>
              <a:t>exacerbated by payment gaps </a:t>
            </a:r>
            <a:r>
              <a:rPr lang="en-US" noProof="0">
                <a:ea typeface="+mn-lt"/>
                <a:cs typeface="+mn-lt"/>
              </a:rPr>
              <a:t>and </a:t>
            </a:r>
            <a:r>
              <a:rPr lang="en-US">
                <a:ea typeface="+mn-lt"/>
                <a:cs typeface="+mn-lt"/>
              </a:rPr>
              <a:t>burnout</a:t>
            </a:r>
            <a:r>
              <a:rPr lang="en-US" noProof="0">
                <a:ea typeface="+mn-lt"/>
                <a:cs typeface="+mn-lt"/>
              </a:rPr>
              <a:t>.</a:t>
            </a:r>
          </a:p>
          <a:p>
            <a:pPr marL="285750" indent="-285750">
              <a:buClr>
                <a:srgbClr val="00635E"/>
              </a:buClr>
              <a:buChar char="•"/>
            </a:pPr>
            <a:r>
              <a:rPr lang="en-US" dirty="0">
                <a:ea typeface="+mn-lt"/>
                <a:cs typeface="+mn-lt"/>
              </a:rPr>
              <a:t>About 35% of adults </a:t>
            </a:r>
            <a:r>
              <a:rPr lang="en-US" b="1" dirty="0">
                <a:ea typeface="+mn-lt"/>
                <a:cs typeface="+mn-lt"/>
              </a:rPr>
              <a:t>delay or avoid primary care</a:t>
            </a:r>
            <a:r>
              <a:rPr lang="en-US" dirty="0">
                <a:ea typeface="+mn-lt"/>
                <a:cs typeface="+mn-lt"/>
              </a:rPr>
              <a:t> due to cost, high deductibles, and co-</a:t>
            </a:r>
            <a:r>
              <a:rPr lang="en-US" dirty="0" err="1">
                <a:ea typeface="+mn-lt"/>
                <a:cs typeface="+mn-lt"/>
              </a:rPr>
              <a:t>inurance</a:t>
            </a:r>
            <a:r>
              <a:rPr lang="en-US" dirty="0">
                <a:ea typeface="+mn-lt"/>
                <a:cs typeface="+mn-lt"/>
              </a:rPr>
              <a:t>, while 26% of insured adults carry </a:t>
            </a:r>
            <a:r>
              <a:rPr lang="en-US" b="1" dirty="0">
                <a:ea typeface="+mn-lt"/>
                <a:cs typeface="+mn-lt"/>
              </a:rPr>
              <a:t>medical debt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285750" indent="-285750">
              <a:buClr>
                <a:srgbClr val="00635E"/>
              </a:buClr>
              <a:buChar char="•"/>
            </a:pPr>
            <a:r>
              <a:rPr lang="en-US">
                <a:ea typeface="+mn-lt"/>
                <a:cs typeface="+mn-lt"/>
              </a:rPr>
              <a:t>38% of people to </a:t>
            </a:r>
            <a:r>
              <a:rPr lang="en-US" b="1">
                <a:ea typeface="+mn-lt"/>
                <a:cs typeface="+mn-lt"/>
              </a:rPr>
              <a:t>skip routine checkups</a:t>
            </a:r>
            <a:r>
              <a:rPr lang="en-US">
                <a:ea typeface="+mn-lt"/>
                <a:cs typeface="+mn-lt"/>
              </a:rPr>
              <a:t> and force patients to bypass the "front door" of healthcare in favor of costlier urgent care centers or emergency rooms.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4088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hoto by Bernie Sanders (@berniesanders) · November 30, 2025">
            <a:extLst>
              <a:ext uri="{FF2B5EF4-FFF2-40B4-BE49-F238E27FC236}">
                <a16:creationId xmlns:a16="http://schemas.microsoft.com/office/drawing/2014/main" id="{FA3E3694-C86B-4FC4-CA7C-2257FCE9BB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7410" y="68263"/>
            <a:ext cx="5377180" cy="6721475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1465133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E6936-BBCA-93C7-8161-CDE4B157C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11500-09D7-EB83-9AEF-C8CA1458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1741064"/>
            <a:ext cx="10571998" cy="1928264"/>
          </a:xfrm>
        </p:spPr>
        <p:txBody>
          <a:bodyPr/>
          <a:lstStyle/>
          <a:p>
            <a:r>
              <a:rPr lang="en-US"/>
              <a:t>How Plum Health Improves Primary Care in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26F9D2-DF5C-A44B-B5E6-1FBB54225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0" y="3694102"/>
            <a:ext cx="10572000" cy="896468"/>
          </a:xfrm>
        </p:spPr>
        <p:txBody>
          <a:bodyPr/>
          <a:lstStyle/>
          <a:p>
            <a:r>
              <a:rPr lang="en-US"/>
              <a:t>A Non-Exhaustive List</a:t>
            </a:r>
          </a:p>
        </p:txBody>
      </p:sp>
    </p:spTree>
    <p:extLst>
      <p:ext uri="{BB962C8B-B14F-4D97-AF65-F5344CB8AC3E}">
        <p14:creationId xmlns:p14="http://schemas.microsoft.com/office/powerpoint/2010/main" val="38651926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lage of several people&#10;&#10;AI-generated content may be incorrect.">
            <a:extLst>
              <a:ext uri="{FF2B5EF4-FFF2-40B4-BE49-F238E27FC236}">
                <a16:creationId xmlns:a16="http://schemas.microsoft.com/office/drawing/2014/main" id="{CF5A25B8-596F-372C-B547-F4C0AADE5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70"/>
            <a:ext cx="12192000" cy="684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797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32E1D2-0E13-5DD7-501F-68489A171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76"/>
            <a:ext cx="12192000" cy="684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799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906A-B31D-9D05-0A5E-809F4E972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DPC Doctors focus on </a:t>
            </a:r>
            <a:r>
              <a:rPr lang="en-US" sz="6000"/>
              <a:t>value, not volume.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1830913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D12F0-610B-C4B8-A2E0-2C0823626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hart of people with text&#10;&#10;AI-generated content may be incorrect.">
            <a:extLst>
              <a:ext uri="{FF2B5EF4-FFF2-40B4-BE49-F238E27FC236}">
                <a16:creationId xmlns:a16="http://schemas.microsoft.com/office/drawing/2014/main" id="{DDB075AA-1DD0-9494-57B3-1FE38A236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4" y="0"/>
            <a:ext cx="121698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5062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AEC3B-5772-2917-C324-1A76E3032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217BE-D8BC-3938-57C3-3FD0FA339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DPC Doctors guarantee a same-day or next day appointment.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9650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vestments pay off in Michigan neighborhoods: New tracker shows how">
            <a:extLst>
              <a:ext uri="{FF2B5EF4-FFF2-40B4-BE49-F238E27FC236}">
                <a16:creationId xmlns:a16="http://schemas.microsoft.com/office/drawing/2014/main" id="{049A1E2D-DB45-A142-0349-F8DBF7D1AB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39" b="2291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55193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85983-051C-FA06-CFAF-1D7410ABF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ACB94-EC15-0E7E-B348-187137D2A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Patients can call, text, email, or message their DPC doctor.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877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hat&#10;&#10;AI-generated content may be incorrect.">
            <a:extLst>
              <a:ext uri="{FF2B5EF4-FFF2-40B4-BE49-F238E27FC236}">
                <a16:creationId xmlns:a16="http://schemas.microsoft.com/office/drawing/2014/main" id="{7F2A8852-EF77-0ED9-FB9D-FD2FB0F0E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76"/>
            <a:ext cx="12192000" cy="680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263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AF128-C010-A61A-FAA9-7A3945290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person&amp;#39;s foot&#10;&#10;AI-generated content may be incorrect.">
            <a:extLst>
              <a:ext uri="{FF2B5EF4-FFF2-40B4-BE49-F238E27FC236}">
                <a16:creationId xmlns:a16="http://schemas.microsoft.com/office/drawing/2014/main" id="{96229972-0ED5-FE30-F1F6-5C85BA29C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579"/>
            <a:ext cx="12192000" cy="641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660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CD05E-D9BE-0B65-90AB-F13647802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sitting on a medical table&#10;&#10;AI-generated content may be incorrect.">
            <a:extLst>
              <a:ext uri="{FF2B5EF4-FFF2-40B4-BE49-F238E27FC236}">
                <a16:creationId xmlns:a16="http://schemas.microsoft.com/office/drawing/2014/main" id="{F2869C0D-878D-55E3-C225-0BD3ABB30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97" y="0"/>
            <a:ext cx="11708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273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E5917-816B-E476-E824-F06E97437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 photo description available.">
            <a:extLst>
              <a:ext uri="{FF2B5EF4-FFF2-40B4-BE49-F238E27FC236}">
                <a16:creationId xmlns:a16="http://schemas.microsoft.com/office/drawing/2014/main" id="{0B3CB4D7-B441-991F-5B21-50533914B3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75" r="3037" b="-1"/>
          <a:stretch>
            <a:fillRect/>
          </a:stretch>
        </p:blipFill>
        <p:spPr>
          <a:xfrm>
            <a:off x="677334" y="2485683"/>
            <a:ext cx="4184035" cy="3880772"/>
          </a:xfrm>
          <a:prstGeom prst="rect">
            <a:avLst/>
          </a:prstGeom>
          <a:noFill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DC8010E-F25A-655B-D7FE-7491FFF84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34" y="1372738"/>
            <a:ext cx="7015724" cy="95773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/>
              <a:t>DPC Doctors take the time to dispense medications from the office.</a:t>
            </a:r>
          </a:p>
        </p:txBody>
      </p:sp>
      <p:pic>
        <p:nvPicPr>
          <p:cNvPr id="6" name="Content Placeholder 5" descr="No photo description available.">
            <a:extLst>
              <a:ext uri="{FF2B5EF4-FFF2-40B4-BE49-F238E27FC236}">
                <a16:creationId xmlns:a16="http://schemas.microsoft.com/office/drawing/2014/main" id="{0DC23D01-D868-B29E-218C-705A34EC55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41600" y="2485683"/>
            <a:ext cx="3329326" cy="3329326"/>
          </a:xfrm>
          <a:prstGeom prst="rect">
            <a:avLst/>
          </a:prstGeom>
          <a:effectLst/>
        </p:spPr>
      </p:pic>
      <p:pic>
        <p:nvPicPr>
          <p:cNvPr id="8" name="Picture 7" descr="No photo description available.">
            <a:extLst>
              <a:ext uri="{FF2B5EF4-FFF2-40B4-BE49-F238E27FC236}">
                <a16:creationId xmlns:a16="http://schemas.microsoft.com/office/drawing/2014/main" id="{5320FF4D-A4AE-1C05-7C36-21CEEB5F7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2893" y="2486526"/>
            <a:ext cx="3079238" cy="302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238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EBC4C-CBBE-F2AF-87B7-C326382BD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717" y="924339"/>
            <a:ext cx="3990110" cy="5009322"/>
          </a:xfrm>
        </p:spPr>
        <p:txBody>
          <a:bodyPr anchor="ctr">
            <a:normAutofit/>
          </a:bodyPr>
          <a:lstStyle/>
          <a:p>
            <a:r>
              <a:rPr lang="en-US" dirty="0"/>
              <a:t>DPC Doctors Prevent </a:t>
            </a:r>
            <a:r>
              <a:rPr lang="en-US"/>
              <a:t>Emergency Department Visits</a:t>
            </a:r>
          </a:p>
        </p:txBody>
      </p:sp>
      <p:pic>
        <p:nvPicPr>
          <p:cNvPr id="5" name="Content Placeholder 4" descr="No photo description available.">
            <a:extLst>
              <a:ext uri="{FF2B5EF4-FFF2-40B4-BE49-F238E27FC236}">
                <a16:creationId xmlns:a16="http://schemas.microsoft.com/office/drawing/2014/main" id="{A299D726-B4E5-2537-D181-B71502D5E82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6310484" y="924340"/>
            <a:ext cx="3756991" cy="5009322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7526993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F233D-F712-F916-A3B9-297812A2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 photo description available.">
            <a:extLst>
              <a:ext uri="{FF2B5EF4-FFF2-40B4-BE49-F238E27FC236}">
                <a16:creationId xmlns:a16="http://schemas.microsoft.com/office/drawing/2014/main" id="{75CC371A-70F0-FFC2-13AF-70E480866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262" y="68263"/>
            <a:ext cx="6721475" cy="6721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52810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3C22F-9DD9-3DA6-48DF-BD6DF3000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24F8D-286E-C0B5-7CEA-7D8F524B0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DPC doctors work to eliminate red tape and bureaucracy.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216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8 Old Insurance Model.png">
            <a:extLst>
              <a:ext uri="{FF2B5EF4-FFF2-40B4-BE49-F238E27FC236}">
                <a16:creationId xmlns:a16="http://schemas.microsoft.com/office/drawing/2014/main" id="{04D50019-FA25-28BC-9A2E-5E7ED7C00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675" y="0"/>
            <a:ext cx="7486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586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346FF6-5AB3-AD71-057E-2BD0072D1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861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87EBC-5147-0B54-8B4B-D4094E2F6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E7A29-81BA-C155-03F2-0431A54C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DPC doctors save patients money on medications.</a:t>
            </a:r>
          </a:p>
        </p:txBody>
      </p:sp>
    </p:spTree>
    <p:extLst>
      <p:ext uri="{BB962C8B-B14F-4D97-AF65-F5344CB8AC3E}">
        <p14:creationId xmlns:p14="http://schemas.microsoft.com/office/powerpoint/2010/main" val="33388000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rect Primary Care Practice Featured on PBS — Startup DPC">
            <a:extLst>
              <a:ext uri="{FF2B5EF4-FFF2-40B4-BE49-F238E27FC236}">
                <a16:creationId xmlns:a16="http://schemas.microsoft.com/office/drawing/2014/main" id="{EB946B6B-4BB3-AD3B-0C5D-3D267F566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7"/>
            <a:ext cx="12192000" cy="685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2881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80FB0-8D41-5002-AE95-7FA529923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 Medication Prices at Plum Health on WDIV Local 4 News.png">
            <a:extLst>
              <a:ext uri="{FF2B5EF4-FFF2-40B4-BE49-F238E27FC236}">
                <a16:creationId xmlns:a16="http://schemas.microsoft.com/office/drawing/2014/main" id="{2CF25F53-6736-2BBD-B167-19B31D44F1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37" b="666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46747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4C5F8-B1D3-3746-D6E5-9E3BE82BC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7C7D0-08E3-C76A-F839-C9D085B5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DPC doctors save patients money on </a:t>
            </a:r>
            <a:r>
              <a:rPr lang="en-US" sz="4000"/>
              <a:t>lab services.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56973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D4E1-82BF-1699-8946-406031E6B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se Detroit doctors help those with no insurance, high deductibles">
            <a:extLst>
              <a:ext uri="{FF2B5EF4-FFF2-40B4-BE49-F238E27FC236}">
                <a16:creationId xmlns:a16="http://schemas.microsoft.com/office/drawing/2014/main" id="{4803C2D6-7EC5-6442-E9D6-F11F8F85E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7"/>
            <a:ext cx="12192000" cy="685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0768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B014B-F715-3BD3-1924-EA0B8DAD7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6AB31EC6-CDD2-BFF7-7EE4-1D7A9BAB1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903" y="68263"/>
            <a:ext cx="7038193" cy="6721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42726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54E6A-CA8F-ECAD-E035-7B0091693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white chart with white text&#10;&#10;AI-generated content may be incorrect.">
            <a:extLst>
              <a:ext uri="{FF2B5EF4-FFF2-40B4-BE49-F238E27FC236}">
                <a16:creationId xmlns:a16="http://schemas.microsoft.com/office/drawing/2014/main" id="{F27F8348-A1AB-82B4-9482-7E8D65F82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721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4CD67-214B-D5B7-F3A6-CBC7E045B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40BEB-131C-304E-E811-A069BF9B3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DPC doctors save patients money on imaging services.</a:t>
            </a:r>
          </a:p>
        </p:txBody>
      </p:sp>
    </p:spTree>
    <p:extLst>
      <p:ext uri="{BB962C8B-B14F-4D97-AF65-F5344CB8AC3E}">
        <p14:creationId xmlns:p14="http://schemas.microsoft.com/office/powerpoint/2010/main" val="9652712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A70EF-71B8-6AC1-9C6F-D6C3A35CF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07E86D37-CB7C-4B07-2DA7-6B35E1B16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32" y="68263"/>
            <a:ext cx="7001536" cy="6721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12260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A6EB2-5077-4471-0286-00871C33F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ble&#10;&#10;Description automatically generated">
            <a:extLst>
              <a:ext uri="{FF2B5EF4-FFF2-40B4-BE49-F238E27FC236}">
                <a16:creationId xmlns:a16="http://schemas.microsoft.com/office/drawing/2014/main" id="{16AD63F1-E3AB-B326-9EC2-12D1135D4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20" y="68263"/>
            <a:ext cx="10754360" cy="6721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59802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A3563-5D80-1029-3C90-A55C04466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9BA0B8-D6F0-5636-5E7B-7317F60F9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030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55EAC5-12A7-CA47-5B8E-908E457DF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70"/>
            <a:ext cx="12192000" cy="684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8095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DC7B2-6A89-C8E7-BBA5-D27E8686F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646153-A2F5-5473-D2AE-57FF2D4EC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57"/>
            <a:ext cx="12192000" cy="684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45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um Health coverage map">
            <a:extLst>
              <a:ext uri="{FF2B5EF4-FFF2-40B4-BE49-F238E27FC236}">
                <a16:creationId xmlns:a16="http://schemas.microsoft.com/office/drawing/2014/main" id="{673384E2-3742-F055-9A77-47FD55283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211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preview">
            <a:extLst>
              <a:ext uri="{FF2B5EF4-FFF2-40B4-BE49-F238E27FC236}">
                <a16:creationId xmlns:a16="http://schemas.microsoft.com/office/drawing/2014/main" id="{84ECB05E-880F-83BB-0B96-FE4B44A80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09" y="0"/>
            <a:ext cx="112221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611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9E7F2-9215-AE54-8459-5F1286B5B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92D051-D8D7-4AEA-2FF2-3AD0C50263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87D5D8-7CBE-2D70-8D9F-51770DF9C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7813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5400" b="1">
                <a:solidFill>
                  <a:srgbClr val="002060"/>
                </a:solidFill>
                <a:latin typeface="Century Gothic" panose="020B0502020202020204" pitchFamily="34" charset="0"/>
              </a:rPr>
              <a:t>Break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58BCD3-7CF3-EB75-91D4-589915980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77CB3E06-417A-9874-20B8-27E894BEAF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985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E81A9-D070-896B-B3D1-64AE4388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F75C21-AA1A-70CE-A632-4244BA276F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DE43D9-F8A6-7C95-68FC-DA84C294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8518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3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Healthcare at the Crossroads: Balancing and Bridging Perspectives, Priorities, and Solutions on Access, Affordability, and Community Needs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37B31-B583-CF00-CDC4-51397C598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245613"/>
            <a:ext cx="10139286" cy="23667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Alisha Cottrell</a:t>
            </a:r>
            <a:r>
              <a:rPr lang="en-US" sz="2100" dirty="0">
                <a:solidFill>
                  <a:srgbClr val="002060"/>
                </a:solidFill>
                <a:latin typeface="Century Gothic" panose="020B0502020202020204" pitchFamily="34" charset="0"/>
              </a:rPr>
              <a:t>, Associate Vice President, Government Affairs, Henry Ford Health</a:t>
            </a:r>
          </a:p>
          <a:p>
            <a:pPr marL="0" indent="0">
              <a:buNone/>
            </a:pPr>
            <a:r>
              <a:rPr lang="en-US" sz="2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Sonny Hoogendoorn</a:t>
            </a:r>
            <a:r>
              <a:rPr lang="en-US" sz="2100" dirty="0">
                <a:solidFill>
                  <a:srgbClr val="002060"/>
                </a:solidFill>
                <a:latin typeface="Century Gothic" panose="020B0502020202020204" pitchFamily="34" charset="0"/>
              </a:rPr>
              <a:t>, Director, Government Relations, </a:t>
            </a:r>
            <a:r>
              <a:rPr lang="en-US" sz="21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Corewell</a:t>
            </a:r>
            <a:r>
              <a:rPr lang="en-US" sz="2100" dirty="0">
                <a:solidFill>
                  <a:srgbClr val="002060"/>
                </a:solidFill>
                <a:latin typeface="Century Gothic" panose="020B0502020202020204" pitchFamily="34" charset="0"/>
              </a:rPr>
              <a:t> Health</a:t>
            </a:r>
            <a:endParaRPr lang="en-US" sz="21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Paul Thomas</a:t>
            </a:r>
            <a:r>
              <a:rPr lang="en-US" sz="2100" dirty="0">
                <a:solidFill>
                  <a:srgbClr val="002060"/>
                </a:solidFill>
                <a:latin typeface="Century Gothic" panose="020B0502020202020204" pitchFamily="34" charset="0"/>
              </a:rPr>
              <a:t>, Chief Executive Officer and Chief Medical Officer, Plum Health Direct Primary Care</a:t>
            </a:r>
          </a:p>
          <a:p>
            <a:pPr marL="0" indent="0">
              <a:buNone/>
            </a:pPr>
            <a:r>
              <a:rPr lang="en-US" sz="2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Anthony Williams</a:t>
            </a:r>
            <a:r>
              <a:rPr lang="en-US" sz="2100" dirty="0">
                <a:solidFill>
                  <a:srgbClr val="002060"/>
                </a:solidFill>
                <a:latin typeface="Century Gothic" panose="020B0502020202020204" pitchFamily="34" charset="0"/>
              </a:rPr>
              <a:t>, President and Chief Executive Officer, Corktown Health</a:t>
            </a:r>
          </a:p>
          <a:p>
            <a:pPr marL="0" indent="0">
              <a:buNone/>
            </a:pPr>
            <a:r>
              <a:rPr lang="en-US" sz="2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Phil Yeiter</a:t>
            </a:r>
            <a:r>
              <a:rPr lang="en-US" sz="2100" dirty="0">
                <a:solidFill>
                  <a:srgbClr val="002060"/>
                </a:solidFill>
                <a:latin typeface="Century Gothic" panose="020B0502020202020204" pitchFamily="34" charset="0"/>
              </a:rPr>
              <a:t>, Senior Director, Government Relations, </a:t>
            </a:r>
            <a:r>
              <a:rPr lang="en-US" sz="21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Corewell</a:t>
            </a:r>
            <a:r>
              <a:rPr lang="en-US" sz="2100" dirty="0">
                <a:solidFill>
                  <a:srgbClr val="002060"/>
                </a:solidFill>
                <a:latin typeface="Century Gothic" panose="020B0502020202020204" pitchFamily="34" charset="0"/>
              </a:rPr>
              <a:t> Health</a:t>
            </a:r>
          </a:p>
          <a:p>
            <a:pPr marL="0" indent="0">
              <a:buNone/>
            </a:pPr>
            <a:r>
              <a:rPr lang="en-US" sz="21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Moderator</a:t>
            </a:r>
            <a:r>
              <a:rPr lang="en-US" sz="21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: Elizabeth Kutter</a:t>
            </a:r>
            <a:r>
              <a:rPr lang="en-US" sz="2100" dirty="0">
                <a:solidFill>
                  <a:srgbClr val="002060"/>
                </a:solidFill>
                <a:latin typeface="Century Gothic" panose="020B0502020202020204" pitchFamily="34" charset="0"/>
              </a:rPr>
              <a:t>, Vice President and Deputy General Counsel, Michigan Health and Hospital Association</a:t>
            </a:r>
          </a:p>
          <a:p>
            <a:pPr marL="0" indent="0">
              <a:buNone/>
            </a:pPr>
            <a:endParaRPr lang="en-US" sz="21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sz="21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A7FFA7-F81D-453C-15E9-79B9BBA0D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4CB64A47-5EE3-1417-B5DE-1385BD82F5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562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B255D-6026-CEF8-FFE9-506C830C4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7D0A73-4D5C-C238-B8D0-80856A9207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E4FC43-DD1C-7FA9-A0F6-D073603BE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7813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5400" b="1">
                <a:solidFill>
                  <a:srgbClr val="002060"/>
                </a:solidFill>
                <a:latin typeface="Century Gothic" panose="020B0502020202020204" pitchFamily="34" charset="0"/>
              </a:rPr>
              <a:t>Break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E58F91-208B-4FB1-B849-76C60D63F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625A7B0B-3220-B87F-0C54-50EDBC3075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007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C7C8A-8A7E-0987-F825-8D140733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C936B6-3A93-32E8-27CB-4D55C8AD4B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E51CC5-3AE7-0DFF-2A29-ECEF7004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7813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Century Gothic" panose="020B0502020202020204" pitchFamily="34" charset="0"/>
              </a:rPr>
              <a:t>Discover Detroit PAL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ACCAF6-93CD-A2ED-3742-9F1D5F0DD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2502" y="3617262"/>
            <a:ext cx="7206996" cy="1291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002060"/>
                </a:solidFill>
                <a:latin typeface="Century Gothic" panose="020B0502020202020204" pitchFamily="34" charset="0"/>
              </a:rPr>
              <a:t>David Greenwood</a:t>
            </a:r>
            <a:r>
              <a:rPr lang="en-US" sz="2400">
                <a:solidFill>
                  <a:srgbClr val="002060"/>
                </a:solidFill>
                <a:latin typeface="Century Gothic" panose="020B0502020202020204" pitchFamily="34" charset="0"/>
              </a:rPr>
              <a:t>, Director, Community Engagement, Detroit PAL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C5C90B-51A5-69E2-07AD-69BBE786B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03F50D1D-C33A-AE89-CB68-F520526794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560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FDEDC-008D-2559-2AD3-7BF0936B7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606E88-5F2F-C6BF-481E-1C0126848C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0146E9-CD0E-3F1D-E1B5-D82F987DF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7813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Lunch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8A6DB7-7BF6-D1BB-6965-4584C5BDF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FED1D2A2-AAF4-E6BA-B593-A937CF8B24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8757237-8E54-51AA-8B96-D13BF62D27CA}"/>
              </a:ext>
            </a:extLst>
          </p:cNvPr>
          <p:cNvSpPr txBox="1">
            <a:spLocks/>
          </p:cNvSpPr>
          <p:nvPr/>
        </p:nvSpPr>
        <p:spPr>
          <a:xfrm>
            <a:off x="2604516" y="3695304"/>
            <a:ext cx="6982968" cy="1291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Signature Plating Catering</a:t>
            </a:r>
            <a:endParaRPr lang="en-US" sz="3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0248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F327A-C60B-D19C-8946-51F866E3D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34A1F4-9B01-DABE-4AF9-679C2E88B1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3BAF0E-E77E-AFAB-34F1-D4D08CEC1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16" y="2513371"/>
            <a:ext cx="11478768" cy="602926"/>
          </a:xfrm>
        </p:spPr>
        <p:txBody>
          <a:bodyPr>
            <a:noAutofit/>
          </a:bodyPr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Century Gothic"/>
              </a:rPr>
              <a:t>How Policy Changes Impact Health Care Delivery in Michigan</a:t>
            </a:r>
            <a:endParaRPr lang="en-US" sz="4800" b="1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454282-4C46-0351-7932-D8A1FC5AC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04516" y="3695304"/>
            <a:ext cx="6982968" cy="1291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Meghan Groen</a:t>
            </a:r>
            <a:r>
              <a:rPr lang="en-US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, Senior Deputy Director, Health Services, Michigan Health and Human Services, State of Michigan</a:t>
            </a:r>
            <a:endParaRPr lang="en-US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628FBD-2FD8-BED6-BFD7-BE4DAA4A3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1E528C89-C181-4C0D-8332-395CA7FD83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39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26DFE-9A1F-1291-D473-B6DDE8E8A8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7186" y="630750"/>
            <a:ext cx="9773265" cy="2387600"/>
          </a:xfrm>
        </p:spPr>
        <p:txBody>
          <a:bodyPr>
            <a:normAutofit/>
          </a:bodyPr>
          <a:lstStyle/>
          <a:p>
            <a:r>
              <a:rPr lang="en-US"/>
              <a:t>Michigan Health Services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B2496B-FAA3-BD84-D1B7-73C40CBCB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1819" y="3356231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October 15, 2026</a:t>
            </a:r>
          </a:p>
          <a:p>
            <a:endParaRPr lang="en-US"/>
          </a:p>
          <a:p>
            <a:r>
              <a:rPr lang="en-US"/>
              <a:t>Meghan Groen</a:t>
            </a:r>
          </a:p>
          <a:p>
            <a:r>
              <a:rPr lang="en-US"/>
              <a:t>Chief Deputy Director for Health Services, Medicaid Director</a:t>
            </a:r>
          </a:p>
          <a:p>
            <a:r>
              <a:rPr lang="en-US"/>
              <a:t> Michigan Department of Health and Human Services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6411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03BDC-CAFF-E2C4-A924-6639AED8C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Medicaid Background</a:t>
            </a:r>
          </a:p>
        </p:txBody>
      </p:sp>
    </p:spTree>
    <p:extLst>
      <p:ext uri="{BB962C8B-B14F-4D97-AF65-F5344CB8AC3E}">
        <p14:creationId xmlns:p14="http://schemas.microsoft.com/office/powerpoint/2010/main" val="24777696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1CB5B-51E8-654F-28BC-D3C45DC22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>
                <a:latin typeface="Arial"/>
                <a:ea typeface="Segoe UI" panose="020B0502040204020203" pitchFamily="34" charset="0"/>
                <a:cs typeface="Segoe UI"/>
              </a:rPr>
              <a:t>Michigan’s Medicaid Program has a Vast Reach</a:t>
            </a:r>
            <a:endParaRPr lang="en-US">
              <a:latin typeface="Arial"/>
              <a:cs typeface="Segoe U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E0A8A-462B-28A3-C3F5-6632CEF88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330" y="1639630"/>
            <a:ext cx="5945395" cy="5113614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107950" indent="0" defTabSz="86868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  <a:defRPr sz="2090"/>
            </a:pPr>
            <a:r>
              <a:rPr lang="en-US" sz="2050">
                <a:latin typeface="Arial"/>
                <a:cs typeface="Arial"/>
              </a:rPr>
              <a:t>Medicaid covers one in five individuals living in the U.S. In Michigan, the coverage rate is even higher – </a:t>
            </a:r>
            <a:r>
              <a:rPr lang="en-US" sz="2050" b="1">
                <a:solidFill>
                  <a:srgbClr val="05783C"/>
                </a:solidFill>
                <a:latin typeface="Arial"/>
                <a:cs typeface="Arial"/>
              </a:rPr>
              <a:t>one in four Michiganders</a:t>
            </a:r>
            <a:r>
              <a:rPr lang="en-US" sz="2050">
                <a:latin typeface="Arial"/>
                <a:cs typeface="Arial"/>
              </a:rPr>
              <a:t>. </a:t>
            </a:r>
          </a:p>
          <a:p>
            <a:pPr marL="107950" indent="0" defTabSz="868680">
              <a:lnSpc>
                <a:spcPct val="120000"/>
              </a:lnSpc>
              <a:spcBef>
                <a:spcPts val="1800"/>
              </a:spcBef>
              <a:spcAft>
                <a:spcPts val="600"/>
              </a:spcAft>
              <a:buNone/>
              <a:defRPr sz="2090"/>
            </a:pPr>
            <a:r>
              <a:rPr lang="en-US" sz="2050">
                <a:latin typeface="Arial"/>
                <a:cs typeface="Arial"/>
              </a:rPr>
              <a:t>In FY24, Michigan’s Medicaid program afforded health coverage to more than</a:t>
            </a:r>
            <a:r>
              <a:rPr lang="en-US" sz="205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2100" b="1">
                <a:solidFill>
                  <a:srgbClr val="05783C"/>
                </a:solidFill>
                <a:latin typeface="Arial"/>
                <a:cs typeface="Arial"/>
              </a:rPr>
              <a:t>2.5 million Michiganders </a:t>
            </a:r>
            <a:r>
              <a:rPr lang="en-US" sz="2050">
                <a:latin typeface="Arial"/>
                <a:cs typeface="Arial"/>
              </a:rPr>
              <a:t>each month, including:</a:t>
            </a:r>
          </a:p>
          <a:p>
            <a:pPr marL="908684" marR="0" lvl="1" indent="-342900" algn="l" defTabSz="86868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 sz="2090"/>
            </a:pP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Nearly</a:t>
            </a: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890,000 children</a:t>
            </a: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</a:t>
            </a:r>
          </a:p>
          <a:p>
            <a:pPr marL="908684" marR="0" lvl="1" indent="-342900" algn="l" defTabSz="86868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 sz="2090"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230,000 people</a:t>
            </a: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living with </a:t>
            </a: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disabilities</a:t>
            </a: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</a:t>
            </a:r>
          </a:p>
          <a:p>
            <a:pPr marL="908684" marR="0" lvl="1" indent="-342900" algn="l" defTabSz="86868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 sz="2090"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176,000 seniors</a:t>
            </a: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and</a:t>
            </a:r>
          </a:p>
          <a:p>
            <a:pPr marL="908684" marR="0" lvl="1" indent="-342900" algn="l" defTabSz="86868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 sz="2090"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687,000+ adults</a:t>
            </a: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</a:t>
            </a: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Healthy</a:t>
            </a: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Michigan</a:t>
            </a: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Plan</a:t>
            </a:r>
            <a:r>
              <a:rPr kumimoji="0" lang="en-US" sz="2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107950" indent="0" defTabSz="868680">
              <a:lnSpc>
                <a:spcPct val="120000"/>
              </a:lnSpc>
              <a:spcBef>
                <a:spcPts val="1800"/>
              </a:spcBef>
              <a:spcAft>
                <a:spcPts val="600"/>
              </a:spcAft>
              <a:buClr>
                <a:schemeClr val="tx1"/>
              </a:buClr>
              <a:buNone/>
              <a:defRPr sz="2090"/>
            </a:pPr>
            <a:r>
              <a:rPr lang="en-US" sz="2050" b="1">
                <a:solidFill>
                  <a:srgbClr val="05783C"/>
                </a:solidFill>
                <a:latin typeface="Arial"/>
                <a:cs typeface="Arial"/>
              </a:rPr>
              <a:t>45% of births</a:t>
            </a:r>
            <a:r>
              <a:rPr lang="en-US" sz="2050">
                <a:solidFill>
                  <a:srgbClr val="05783C"/>
                </a:solidFill>
                <a:latin typeface="Arial"/>
                <a:cs typeface="Arial"/>
              </a:rPr>
              <a:t> </a:t>
            </a:r>
            <a:r>
              <a:rPr lang="en-US" sz="2050">
                <a:latin typeface="Arial"/>
                <a:cs typeface="Arial"/>
              </a:rPr>
              <a:t>in Michigan are covered by Medicaid.</a:t>
            </a:r>
          </a:p>
        </p:txBody>
      </p:sp>
      <p:pic>
        <p:nvPicPr>
          <p:cNvPr id="4" name="Picture 3" descr="A picture containing diagram&#10;&#10;AI-generated content may be incorrect.">
            <a:extLst>
              <a:ext uri="{FF2B5EF4-FFF2-40B4-BE49-F238E27FC236}">
                <a16:creationId xmlns:a16="http://schemas.microsoft.com/office/drawing/2014/main" id="{CE5BE7E5-6458-AC2A-8114-50D878F878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526" y="1625928"/>
            <a:ext cx="4560274" cy="466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749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A3F85-20FB-E20B-6B4D-6A0CB2A38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AC901-F19F-8C7E-B71C-1F096A59F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Michigan Medicaid Budget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54C0966-36BD-EB17-8F43-8F07F0C09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653" y="1558865"/>
            <a:ext cx="5756800" cy="517010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400" i="0" u="none" strike="noStrike" baseline="0">
                <a:latin typeface="Arial"/>
                <a:cs typeface="Arial"/>
              </a:rPr>
              <a:t>Michigan’s FY25 Medicaid budget is approximately $27.8 </a:t>
            </a:r>
            <a:r>
              <a:rPr lang="en-US" sz="2400">
                <a:latin typeface="Arial"/>
                <a:cs typeface="Arial"/>
              </a:rPr>
              <a:t>billion</a:t>
            </a:r>
            <a:r>
              <a:rPr lang="en-US" sz="2400" i="0" u="none" strike="noStrike" baseline="0">
                <a:latin typeface="Arial"/>
                <a:cs typeface="Arial"/>
              </a:rPr>
              <a:t> and 34% of the state’s overall budget.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than 70% of the Medicaid budget comes from federal funding. </a:t>
            </a:r>
            <a:endParaRPr lang="en-US" sz="2400">
              <a:solidFill>
                <a:srgbClr val="000000"/>
              </a:solidFill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400">
                <a:solidFill>
                  <a:srgbClr val="000000"/>
                </a:solidFill>
                <a:latin typeface="Arial"/>
                <a:cs typeface="Arial"/>
              </a:rPr>
              <a:t>F</a:t>
            </a:r>
            <a:r>
              <a:rPr lang="en-US" sz="2400" i="0" u="none" strike="noStrike" baseline="0">
                <a:latin typeface="Arial"/>
                <a:cs typeface="Arial"/>
              </a:rPr>
              <a:t>ederal match rates </a:t>
            </a:r>
            <a:r>
              <a:rPr lang="en-US" sz="2400" b="0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are </a:t>
            </a:r>
            <a:r>
              <a:rPr lang="en-US" sz="2400" i="0" u="none" strike="noStrike" baseline="0">
                <a:latin typeface="Arial"/>
                <a:cs typeface="Arial"/>
              </a:rPr>
              <a:t>higher for states with lower </a:t>
            </a:r>
            <a:r>
              <a:rPr lang="en-US" sz="2400">
                <a:latin typeface="Arial"/>
                <a:cs typeface="Arial"/>
              </a:rPr>
              <a:t>per-capita</a:t>
            </a:r>
            <a:r>
              <a:rPr lang="en-US" sz="2400" i="0" u="none" strike="noStrike" baseline="0">
                <a:latin typeface="Arial"/>
                <a:cs typeface="Arial"/>
              </a:rPr>
              <a:t> income.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Michigan’s </a:t>
            </a:r>
            <a:r>
              <a:rPr lang="en-US" i="0" u="none" strike="noStrike" baseline="0">
                <a:latin typeface="Arial" panose="020B0604020202020204" pitchFamily="34" charset="0"/>
              </a:rPr>
              <a:t>federal match rate is ~65%.</a:t>
            </a:r>
            <a:r>
              <a:rPr lang="en-US"/>
              <a:t> 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b="1">
                <a:solidFill>
                  <a:srgbClr val="05783C"/>
                </a:solidFill>
              </a:rPr>
              <a:t>For every dollar Michigan spends, the federal government contributes an additional $1.87.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b="0" i="0" u="none" strike="noStrike" baseline="0">
                <a:solidFill>
                  <a:srgbClr val="000000"/>
                </a:solidFill>
                <a:latin typeface="Arial" panose="020B0604020202020204" pitchFamily="34" charset="0"/>
              </a:rPr>
              <a:t>For every dollar Michigan cuts, $2.87 is lost for people and providers.</a:t>
            </a:r>
          </a:p>
          <a:p>
            <a:pPr marL="0" indent="0">
              <a:buNone/>
            </a:pPr>
            <a:endParaRPr lang="en-US" sz="1800" b="0" i="0" u="none" strike="noStrike" baseline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5642097-EDC0-3E10-220D-F1A992CD8867}"/>
              </a:ext>
            </a:extLst>
          </p:cNvPr>
          <p:cNvGraphicFramePr>
            <a:graphicFrameLocks/>
          </p:cNvGraphicFramePr>
          <p:nvPr/>
        </p:nvGraphicFramePr>
        <p:xfrm>
          <a:off x="5554540" y="1549772"/>
          <a:ext cx="6639223" cy="5190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57653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79F61-720B-C952-4B7A-37E9DEFBE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367" y="305845"/>
            <a:ext cx="9037938" cy="1002889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>
                <a:solidFill>
                  <a:srgbClr val="FFFFFF"/>
                </a:solidFill>
                <a:latin typeface="Arial"/>
                <a:cs typeface="Arial"/>
              </a:rPr>
              <a:t>Medicaid Helps Seniors </a:t>
            </a:r>
            <a:br>
              <a:rPr lang="en-US"/>
            </a:br>
            <a:r>
              <a:rPr lang="en-US">
                <a:solidFill>
                  <a:srgbClr val="FFFFFF"/>
                </a:solidFill>
                <a:latin typeface="Arial"/>
                <a:cs typeface="Arial"/>
              </a:rPr>
              <a:t>and Individuals with Disabilities</a:t>
            </a:r>
          </a:p>
        </p:txBody>
      </p:sp>
      <p:pic>
        <p:nvPicPr>
          <p:cNvPr id="5" name="Picture 4" descr="A doctor and a patient&#10;&#10;AI-generated content may be incorrect.">
            <a:extLst>
              <a:ext uri="{FF2B5EF4-FFF2-40B4-BE49-F238E27FC236}">
                <a16:creationId xmlns:a16="http://schemas.microsoft.com/office/drawing/2014/main" id="{BFF3D224-EFC5-BEBC-BA55-4A5964113D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852" y="2210901"/>
            <a:ext cx="3206657" cy="31505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785DC-0142-94C1-A67E-535325EFA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2727" y="1709273"/>
            <a:ext cx="3973457" cy="4231385"/>
          </a:xfrm>
          <a:solidFill>
            <a:srgbClr val="CCE7D6"/>
          </a:solidFill>
        </p:spPr>
        <p:txBody>
          <a:bodyPr anchor="ctr">
            <a:normAutofit/>
          </a:bodyPr>
          <a:lstStyle/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800"/>
              <a:t>Nationally,</a:t>
            </a:r>
            <a:r>
              <a:rPr lang="en-US" sz="1800" b="1">
                <a:solidFill>
                  <a:srgbClr val="05783C"/>
                </a:solidFill>
              </a:rPr>
              <a:t> Medicaid pays for more than half of spending on long-term care.</a:t>
            </a:r>
            <a:r>
              <a:rPr lang="en-US" sz="1800"/>
              <a:t> 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800">
                <a:latin typeface="Arial"/>
                <a:cs typeface="Arial"/>
              </a:rPr>
              <a:t>Michigan Medicaid covers seniors and individuals with disabilities paying more than $2,000 per month per person.</a:t>
            </a:r>
            <a:endParaRPr lang="en-US" sz="1800" kern="100">
              <a:effectLst/>
              <a:latin typeface="Arial"/>
              <a:ea typeface="Aptos" panose="020B0004020202020204" pitchFamily="34" charset="0"/>
              <a:cs typeface="Arial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en-US" sz="1800" kern="100">
                <a:latin typeface="Arial"/>
                <a:ea typeface="Yu Gothic"/>
                <a:cs typeface="Arial"/>
              </a:rPr>
              <a:t>Michigan Medicaid pays an average of $6,200 per month for an individual needing nursing home care. </a:t>
            </a:r>
            <a:endParaRPr lang="en-US" sz="1800">
              <a:latin typeface="Arial"/>
              <a:ea typeface="Yu Gothic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3CDCDB-5998-2713-F8AB-66D5CA1EC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8674" y="725653"/>
            <a:ext cx="6008497" cy="551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3906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8D4CE-593E-4DE2-B16B-AC3CF9BA5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8" y="156951"/>
            <a:ext cx="9853710" cy="107939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kern="1200">
                <a:latin typeface="Arial"/>
                <a:cs typeface="Arial"/>
              </a:rPr>
              <a:t>Medicaid is a </a:t>
            </a:r>
            <a:r>
              <a:rPr lang="en-US">
                <a:latin typeface="Arial"/>
                <a:cs typeface="Arial"/>
              </a:rPr>
              <a:t>Major</a:t>
            </a:r>
            <a:r>
              <a:rPr lang="en-US" kern="1200">
                <a:latin typeface="Arial"/>
                <a:cs typeface="Arial"/>
              </a:rPr>
              <a:t> </a:t>
            </a:r>
            <a:r>
              <a:rPr lang="en-US">
                <a:latin typeface="Arial"/>
                <a:cs typeface="Arial"/>
              </a:rPr>
              <a:t>Payor</a:t>
            </a:r>
            <a:r>
              <a:rPr lang="en-US" kern="1200">
                <a:latin typeface="Arial"/>
                <a:cs typeface="Arial"/>
              </a:rPr>
              <a:t> in the </a:t>
            </a:r>
            <a:r>
              <a:rPr lang="en-US">
                <a:latin typeface="Arial"/>
                <a:cs typeface="Arial"/>
              </a:rPr>
              <a:t>Health</a:t>
            </a:r>
            <a:r>
              <a:rPr lang="en-US" kern="1200">
                <a:latin typeface="Arial"/>
                <a:cs typeface="Arial"/>
              </a:rPr>
              <a:t> </a:t>
            </a:r>
            <a:r>
              <a:rPr lang="en-US">
                <a:latin typeface="Arial"/>
                <a:cs typeface="Arial"/>
              </a:rPr>
              <a:t>Care</a:t>
            </a:r>
            <a:r>
              <a:rPr lang="en-US" kern="1200">
                <a:latin typeface="Arial"/>
                <a:cs typeface="Arial"/>
              </a:rPr>
              <a:t> </a:t>
            </a:r>
            <a:r>
              <a:rPr lang="en-US">
                <a:latin typeface="Arial"/>
                <a:cs typeface="Arial"/>
              </a:rPr>
              <a:t>System</a:t>
            </a:r>
            <a:endParaRPr lang="en-US" b="0" i="1" kern="1200">
              <a:latin typeface="Arial"/>
              <a:cs typeface="Arial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723C2DC-7637-144B-25E3-B599AFE14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8" y="2032000"/>
            <a:ext cx="4465272" cy="437087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800"/>
              </a:spcBef>
            </a:pPr>
            <a:r>
              <a:rPr lang="en-US" sz="2000">
                <a:latin typeface="Arial"/>
                <a:cs typeface="Arial"/>
              </a:rPr>
              <a:t>Nationally, Medicaid accounts for one-fifth of all health care spending.</a:t>
            </a:r>
          </a:p>
          <a:p>
            <a:pPr>
              <a:spcBef>
                <a:spcPts val="1800"/>
              </a:spcBef>
            </a:pPr>
            <a:r>
              <a:rPr lang="en-US" sz="2000">
                <a:latin typeface="Arial"/>
                <a:cs typeface="Arial"/>
              </a:rPr>
              <a:t>It is the </a:t>
            </a:r>
            <a:r>
              <a:rPr lang="en-US" sz="2000" b="1">
                <a:solidFill>
                  <a:srgbClr val="05783C"/>
                </a:solidFill>
                <a:latin typeface="Arial"/>
                <a:cs typeface="Arial"/>
              </a:rPr>
              <a:t>largest payor of mental health services, long-term care services and births. </a:t>
            </a:r>
          </a:p>
          <a:p>
            <a:pPr>
              <a:spcBef>
                <a:spcPts val="1800"/>
              </a:spcBef>
            </a:pPr>
            <a:r>
              <a:rPr lang="en-US" sz="2000">
                <a:latin typeface="Arial"/>
                <a:cs typeface="Arial"/>
              </a:rPr>
              <a:t>As such, it plays a critical role in assuring the sustainability of hospitals, community health centers, physicians and nursing homes.</a:t>
            </a:r>
          </a:p>
          <a:p>
            <a:endParaRPr lang="en-US" sz="2000"/>
          </a:p>
          <a:p>
            <a:pPr marL="457200" lvl="1" indent="0">
              <a:buNone/>
            </a:pPr>
            <a:endParaRPr lang="en-US" sz="200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BC3354E-1258-18F8-6E4C-210EB4C062E1}"/>
              </a:ext>
            </a:extLst>
          </p:cNvPr>
          <p:cNvGraphicFramePr/>
          <p:nvPr/>
        </p:nvGraphicFramePr>
        <p:xfrm>
          <a:off x="5358581" y="1589733"/>
          <a:ext cx="6833419" cy="5034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C8E3B30-1BB3-3E1D-DB3D-8C8F06F73E92}"/>
              </a:ext>
            </a:extLst>
          </p:cNvPr>
          <p:cNvSpPr txBox="1"/>
          <p:nvPr/>
        </p:nvSpPr>
        <p:spPr>
          <a:xfrm>
            <a:off x="6348234" y="1313653"/>
            <a:ext cx="4322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Michigan Medicaid Expenditures by Service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06726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09AC-5A6F-22D1-8C23-250E6B0F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09" y="1"/>
            <a:ext cx="9391329" cy="1325564"/>
          </a:xfrm>
        </p:spPr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Medicaid is good for our future</a:t>
            </a:r>
            <a:br>
              <a:rPr lang="en-US">
                <a:latin typeface="Arial"/>
                <a:cs typeface="Arial"/>
              </a:rPr>
            </a:br>
            <a:r>
              <a:rPr lang="en-US" sz="3200">
                <a:latin typeface="Arial"/>
                <a:cs typeface="Arial"/>
              </a:rPr>
              <a:t>Medicaid Kids        High Earners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3903A-26D4-17AA-ED0E-7BDD9D6F32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3593" y="1538495"/>
            <a:ext cx="7058989" cy="27721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solidFill>
                  <a:srgbClr val="333333"/>
                </a:solidFill>
                <a:latin typeface="Arial"/>
                <a:cs typeface="Arial"/>
              </a:rPr>
              <a:t>Medicaid enrollment for children has been shown to:</a:t>
            </a:r>
            <a:endParaRPr lang="en-US" sz="2400">
              <a:solidFill>
                <a:srgbClr val="000000"/>
              </a:solidFill>
              <a:latin typeface="Arial"/>
              <a:cs typeface="Arial"/>
            </a:endParaRPr>
          </a:p>
          <a:p>
            <a:pPr lvl="1"/>
            <a:r>
              <a:rPr lang="en-US">
                <a:solidFill>
                  <a:srgbClr val="333333"/>
                </a:solidFill>
                <a:latin typeface="Arial"/>
                <a:cs typeface="Arial"/>
              </a:rPr>
              <a:t>Increase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positive health outcomes</a:t>
            </a:r>
            <a:r>
              <a:rPr lang="en-US">
                <a:solidFill>
                  <a:srgbClr val="333333"/>
                </a:solidFill>
                <a:latin typeface="Arial"/>
                <a:cs typeface="Arial"/>
              </a:rPr>
              <a:t>.</a:t>
            </a:r>
          </a:p>
          <a:p>
            <a:pPr lvl="1"/>
            <a:r>
              <a:rPr lang="en-US">
                <a:solidFill>
                  <a:srgbClr val="333333"/>
                </a:solidFill>
                <a:latin typeface="Arial"/>
                <a:cs typeface="Arial"/>
              </a:rPr>
              <a:t>Increase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educational attainment</a:t>
            </a:r>
            <a:r>
              <a:rPr lang="en-US">
                <a:solidFill>
                  <a:srgbClr val="333333"/>
                </a:solidFill>
                <a:latin typeface="Arial"/>
                <a:cs typeface="Arial"/>
              </a:rPr>
              <a:t>.</a:t>
            </a:r>
            <a:endParaRPr lang="en-US">
              <a:solidFill>
                <a:srgbClr val="000000"/>
              </a:solidFill>
              <a:latin typeface="Arial"/>
            </a:endParaRPr>
          </a:p>
          <a:p>
            <a:pPr lvl="1"/>
            <a:r>
              <a:rPr lang="en-US">
                <a:solidFill>
                  <a:srgbClr val="333333"/>
                </a:solidFill>
                <a:latin typeface="Arial"/>
                <a:cs typeface="Arial"/>
              </a:rPr>
              <a:t>Increase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wages</a:t>
            </a:r>
            <a:r>
              <a:rPr lang="en-US">
                <a:solidFill>
                  <a:srgbClr val="333333"/>
                </a:solidFill>
                <a:latin typeface="Arial"/>
                <a:cs typeface="Arial"/>
              </a:rPr>
              <a:t> in adulthood. </a:t>
            </a:r>
            <a:endParaRPr lang="en-US">
              <a:latin typeface="Arial"/>
            </a:endParaRPr>
          </a:p>
          <a:p>
            <a:pPr lvl="1"/>
            <a:r>
              <a:rPr lang="en-US">
                <a:solidFill>
                  <a:srgbClr val="333333"/>
                </a:solidFill>
                <a:latin typeface="Arial"/>
                <a:cs typeface="Arial"/>
              </a:rPr>
              <a:t>Increase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future tax revenue </a:t>
            </a:r>
            <a:r>
              <a:rPr lang="en-US">
                <a:solidFill>
                  <a:srgbClr val="333333"/>
                </a:solidFill>
                <a:latin typeface="Arial"/>
                <a:cs typeface="Arial"/>
              </a:rPr>
              <a:t>from increased earnings.</a:t>
            </a:r>
            <a:endParaRPr lang="en-US">
              <a:latin typeface="Arial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81C765F-4DB0-4845-C58C-66470AF5AEE4}"/>
              </a:ext>
            </a:extLst>
          </p:cNvPr>
          <p:cNvSpPr/>
          <p:nvPr/>
        </p:nvSpPr>
        <p:spPr>
          <a:xfrm>
            <a:off x="3196061" y="762130"/>
            <a:ext cx="723377" cy="4177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Mother helps daughter's homework">
            <a:extLst>
              <a:ext uri="{FF2B5EF4-FFF2-40B4-BE49-F238E27FC236}">
                <a16:creationId xmlns:a16="http://schemas.microsoft.com/office/drawing/2014/main" id="{0CF6B9DB-2BBF-CD9F-6524-49AB2BAEC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391" y="1628913"/>
            <a:ext cx="3798957" cy="25952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15DE23-BEE1-D3A5-303C-2946499F500E}"/>
              </a:ext>
            </a:extLst>
          </p:cNvPr>
          <p:cNvSpPr txBox="1"/>
          <p:nvPr/>
        </p:nvSpPr>
        <p:spPr>
          <a:xfrm>
            <a:off x="672548" y="4315791"/>
            <a:ext cx="11103111" cy="21698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Increasing the proportion of low-income pregnant women on Medicaid improved the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economic mobility outcomes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their children in adulthood.​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Congressional Budget Office estimates that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long-term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fiscal effects of Medicaid spending on children could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5783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offset half or more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 the program’s upfront costs.</a:t>
            </a:r>
          </a:p>
        </p:txBody>
      </p:sp>
    </p:spTree>
    <p:extLst>
      <p:ext uri="{BB962C8B-B14F-4D97-AF65-F5344CB8AC3E}">
        <p14:creationId xmlns:p14="http://schemas.microsoft.com/office/powerpoint/2010/main" val="38690236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A9524-B88A-A601-12C7-9619DF512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DDCA6-FF93-C78B-BB3F-6420D3909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Medicaid Helps Hospitals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AE0BD-7744-EF16-A43C-F6A4222F1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2608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>
                <a:latin typeface="Arial"/>
                <a:cs typeface="Arial"/>
              </a:rPr>
              <a:t>Because Medicaid covers a quarter of the state’s population, Michigan’s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uninsured rate</a:t>
            </a:r>
            <a:r>
              <a:rPr lang="en-US">
                <a:latin typeface="Arial"/>
                <a:cs typeface="Arial"/>
              </a:rPr>
              <a:t> continues to improve and is now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among the best in the country </a:t>
            </a:r>
            <a:r>
              <a:rPr lang="en-US">
                <a:latin typeface="Arial"/>
                <a:cs typeface="Arial"/>
              </a:rPr>
              <a:t>(5.4% in Michigan compared to 8.2% nationally).</a:t>
            </a:r>
          </a:p>
          <a:p>
            <a:pPr>
              <a:lnSpc>
                <a:spcPct val="110000"/>
              </a:lnSpc>
            </a:pPr>
            <a:r>
              <a:rPr lang="en-US">
                <a:latin typeface="Arial"/>
                <a:cs typeface="Arial"/>
              </a:rPr>
              <a:t>Since the launch of Medicaid expansion in 2014,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hospital uncompensated care </a:t>
            </a:r>
            <a:r>
              <a:rPr lang="en-US">
                <a:latin typeface="Arial"/>
                <a:cs typeface="Arial"/>
              </a:rPr>
              <a:t>has fallen dramatically –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decreasing by more than 50%.</a:t>
            </a:r>
          </a:p>
          <a:p>
            <a:pPr>
              <a:lnSpc>
                <a:spcPct val="110000"/>
              </a:lnSpc>
              <a:buClrTx/>
            </a:pPr>
            <a:r>
              <a:rPr lang="en-US">
                <a:latin typeface="Arial"/>
                <a:cs typeface="Arial"/>
              </a:rPr>
              <a:t>Michigan's hospitals receive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nearly $7 billion </a:t>
            </a:r>
            <a:r>
              <a:rPr lang="en-US">
                <a:latin typeface="Arial"/>
                <a:cs typeface="Arial"/>
              </a:rPr>
              <a:t>in Medicaid funding annually, which accounts for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almost one-fifth of the state's hospitals' net patient revenue.</a:t>
            </a:r>
          </a:p>
        </p:txBody>
      </p:sp>
    </p:spTree>
    <p:extLst>
      <p:ext uri="{BB962C8B-B14F-4D97-AF65-F5344CB8AC3E}">
        <p14:creationId xmlns:p14="http://schemas.microsoft.com/office/powerpoint/2010/main" val="28661138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FF64C-B367-6F95-3820-1CCDB476C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Medicaid Helps Providers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F79CC-7B11-165B-49A0-91A5F663B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55" y="1715606"/>
            <a:ext cx="8469562" cy="373131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700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Medicaid supports the local </a:t>
            </a:r>
            <a:r>
              <a:rPr lang="en-US" sz="1700" b="1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Community Mental Health system with nearly </a:t>
            </a:r>
            <a:br>
              <a:rPr lang="en-US" sz="1700" b="1" kern="100">
                <a:solidFill>
                  <a:srgbClr val="000000"/>
                </a:solidFill>
                <a:latin typeface="Arial"/>
                <a:ea typeface="Yu Gothic"/>
                <a:cs typeface="Arial"/>
              </a:rPr>
            </a:br>
            <a:r>
              <a:rPr lang="en-US" sz="1700" b="1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$3.5 billion </a:t>
            </a:r>
            <a:r>
              <a:rPr lang="en-US" sz="1700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annually.</a:t>
            </a:r>
            <a:endParaRPr lang="en-US" sz="1700" kern="100">
              <a:effectLst/>
              <a:latin typeface="Arial"/>
              <a:ea typeface="Yu Gothic"/>
              <a:cs typeface="Arial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700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Michigan’s </a:t>
            </a:r>
            <a:r>
              <a:rPr lang="en-US" sz="1700" b="1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nursing homes receive</a:t>
            </a:r>
            <a:r>
              <a:rPr lang="en-US" sz="1700" b="1" kern="100">
                <a:solidFill>
                  <a:srgbClr val="000000"/>
                </a:solidFill>
                <a:latin typeface="Arial"/>
                <a:ea typeface="Yu Gothic"/>
                <a:cs typeface="Arial"/>
              </a:rPr>
              <a:t> more</a:t>
            </a:r>
            <a:r>
              <a:rPr lang="en-US" sz="1700" b="1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 </a:t>
            </a:r>
            <a:r>
              <a:rPr lang="en-US" sz="1700" b="1" kern="100">
                <a:solidFill>
                  <a:srgbClr val="000000"/>
                </a:solidFill>
                <a:latin typeface="Arial"/>
                <a:ea typeface="Yu Gothic"/>
                <a:cs typeface="Arial"/>
              </a:rPr>
              <a:t>than </a:t>
            </a:r>
            <a:r>
              <a:rPr lang="en-US" sz="1700" b="1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$3 billion </a:t>
            </a:r>
            <a:r>
              <a:rPr lang="en-US" sz="1700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in Medicaid annually.</a:t>
            </a:r>
            <a:endParaRPr lang="en-US" sz="1700" kern="100">
              <a:effectLst/>
              <a:latin typeface="Arial"/>
              <a:ea typeface="Yu Gothic"/>
              <a:cs typeface="Arial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700" kern="100">
                <a:solidFill>
                  <a:srgbClr val="000000"/>
                </a:solidFill>
                <a:latin typeface="Arial"/>
                <a:ea typeface="Yu Gothic"/>
                <a:cs typeface="Arial"/>
              </a:rPr>
              <a:t>Home-</a:t>
            </a:r>
            <a:r>
              <a:rPr lang="en-US" sz="1700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 and </a:t>
            </a:r>
            <a:r>
              <a:rPr lang="en-US" sz="1700" kern="100">
                <a:solidFill>
                  <a:srgbClr val="000000"/>
                </a:solidFill>
                <a:latin typeface="Arial"/>
                <a:ea typeface="Yu Gothic"/>
                <a:cs typeface="Arial"/>
              </a:rPr>
              <a:t>Community-Based</a:t>
            </a:r>
            <a:r>
              <a:rPr lang="en-US" sz="1700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 Services (HCBS) providers</a:t>
            </a:r>
            <a:r>
              <a:rPr lang="en-US" sz="1700" kern="100">
                <a:solidFill>
                  <a:srgbClr val="000000"/>
                </a:solidFill>
                <a:latin typeface="Arial"/>
                <a:ea typeface="Yu Gothic"/>
                <a:cs typeface="Arial"/>
              </a:rPr>
              <a:t> – that</a:t>
            </a:r>
            <a:r>
              <a:rPr lang="en-US" sz="1700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 support </a:t>
            </a:r>
            <a:r>
              <a:rPr lang="en-US" sz="1700" b="1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vulnerable seniors and persons with disabilities living in the </a:t>
            </a:r>
            <a:r>
              <a:rPr lang="en-US" sz="1700" b="1" kern="100">
                <a:solidFill>
                  <a:srgbClr val="000000"/>
                </a:solidFill>
                <a:latin typeface="Arial"/>
                <a:ea typeface="Yu Gothic"/>
                <a:cs typeface="Arial"/>
              </a:rPr>
              <a:t>community </a:t>
            </a:r>
            <a:r>
              <a:rPr lang="en-US" sz="1700" kern="100">
                <a:solidFill>
                  <a:srgbClr val="000000"/>
                </a:solidFill>
                <a:latin typeface="Arial"/>
                <a:ea typeface="Yu Gothic"/>
                <a:cs typeface="Arial"/>
              </a:rPr>
              <a:t>–</a:t>
            </a:r>
            <a:r>
              <a:rPr lang="en-US" sz="1700" b="1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receive more than $1.5 billion </a:t>
            </a:r>
            <a:r>
              <a:rPr lang="en-US" sz="1700" kern="100">
                <a:solidFill>
                  <a:srgbClr val="000000"/>
                </a:solidFill>
                <a:effectLst/>
                <a:latin typeface="Arial"/>
                <a:ea typeface="Yu Gothic"/>
                <a:cs typeface="Arial"/>
              </a:rPr>
              <a:t>in Medicaid dollars each year. </a:t>
            </a:r>
            <a:endParaRPr lang="en-US" sz="1700" kern="100">
              <a:effectLst/>
              <a:latin typeface="Arial"/>
              <a:ea typeface="Yu Gothic"/>
              <a:cs typeface="Arial"/>
            </a:endParaRPr>
          </a:p>
        </p:txBody>
      </p:sp>
      <p:pic>
        <p:nvPicPr>
          <p:cNvPr id="4" name="Picture 3" descr="Two people talking&#10;&#10;AI-generated content may be incorrect.">
            <a:extLst>
              <a:ext uri="{FF2B5EF4-FFF2-40B4-BE49-F238E27FC236}">
                <a16:creationId xmlns:a16="http://schemas.microsoft.com/office/drawing/2014/main" id="{E5729E72-9FEC-112F-668B-8CD90EA080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354" y="1475276"/>
            <a:ext cx="2487185" cy="24478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86FC5-C162-25D0-F3A9-571689228D12}"/>
              </a:ext>
            </a:extLst>
          </p:cNvPr>
          <p:cNvSpPr txBox="1"/>
          <p:nvPr/>
        </p:nvSpPr>
        <p:spPr>
          <a:xfrm>
            <a:off x="413072" y="3782233"/>
            <a:ext cx="11159613" cy="26963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7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  <a:t>Michigan’s </a:t>
            </a:r>
            <a:r>
              <a:rPr kumimoji="0" lang="en-US" sz="17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  <a:t>safety net health centers receive $483 million </a:t>
            </a:r>
            <a:r>
              <a:rPr kumimoji="0" lang="en-US" sz="17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  <a:t>from Medicaid each year, </a:t>
            </a:r>
            <a:br>
              <a:rPr kumimoji="0" lang="en-US" sz="17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</a:br>
            <a:r>
              <a:rPr kumimoji="0" lang="en-US" sz="17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  <a:t>accounting for 63% of their patient services-related revenue.</a:t>
            </a:r>
            <a:endParaRPr kumimoji="0" lang="en-US" sz="17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Yu Gothic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7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During the 2023 school year, Michigan</a:t>
            </a:r>
            <a:r>
              <a:rPr kumimoji="0" lang="en-US" sz="17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 schools received $160.5 million </a:t>
            </a:r>
            <a:r>
              <a:rPr kumimoji="0" lang="en-US" sz="17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t>to help provide Medicaid-funded services to students.</a:t>
            </a:r>
            <a:endParaRPr kumimoji="0" lang="en-US" sz="17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7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  <a:t>Michigan’s </a:t>
            </a:r>
            <a:r>
              <a:rPr kumimoji="0" lang="en-US" sz="17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  <a:t>Emergency Medical Services providers receive $130.5 million </a:t>
            </a:r>
            <a:r>
              <a:rPr kumimoji="0" lang="en-US" sz="17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  <a:t>from Medicaid annually to support lifesaving emergency services.</a:t>
            </a:r>
            <a:endParaRPr kumimoji="0" lang="en-US" sz="17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Yu Gothic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7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  <a:t>More than </a:t>
            </a:r>
            <a:r>
              <a:rPr kumimoji="0" lang="en-US" sz="17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  <a:t>200,000</a:t>
            </a:r>
            <a:r>
              <a:rPr kumimoji="0" lang="en-US" sz="17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  <a:t> Medicaid-enrolled providers across Michigan communities deliver essential care, helping sustain the program for the </a:t>
            </a:r>
            <a:r>
              <a:rPr kumimoji="0" lang="en-US" sz="1700" b="1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  <a:t>one in four</a:t>
            </a:r>
            <a:r>
              <a:rPr kumimoji="0" lang="en-US" sz="17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Yu Gothic"/>
                <a:cs typeface="Arial"/>
              </a:rPr>
              <a:t> residents who depend on it.</a:t>
            </a:r>
            <a:endParaRPr kumimoji="0" lang="en-US" sz="17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Yu Gothic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226857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74CB8-C3F5-1DA9-2B27-B5BA15DF6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Medicaid Helps the Economy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BB94A-5513-6034-6A7E-E16C42571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3846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>
                <a:latin typeface="Arial"/>
                <a:cs typeface="Arial"/>
              </a:rPr>
              <a:t>According to the Michigan Health and Hospital Association, Michigan’s health care industry has a total economic impact of </a:t>
            </a:r>
            <a:br>
              <a:rPr lang="en-US"/>
            </a:br>
            <a:r>
              <a:rPr lang="en-US" sz="2800" b="1">
                <a:solidFill>
                  <a:srgbClr val="05783C"/>
                </a:solidFill>
                <a:latin typeface="Arial"/>
                <a:cs typeface="Arial"/>
              </a:rPr>
              <a:t>$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77</a:t>
            </a:r>
            <a:r>
              <a:rPr lang="en-US" sz="2800" b="1">
                <a:solidFill>
                  <a:srgbClr val="05783C"/>
                </a:solidFill>
                <a:latin typeface="Arial"/>
                <a:cs typeface="Arial"/>
              </a:rPr>
              <a:t> billion </a:t>
            </a:r>
            <a:r>
              <a:rPr lang="en-US" sz="2800">
                <a:latin typeface="Arial"/>
                <a:cs typeface="Arial"/>
              </a:rPr>
              <a:t>per year</a:t>
            </a:r>
            <a:r>
              <a:rPr lang="en-US">
                <a:latin typeface="Arial"/>
                <a:cs typeface="Arial"/>
              </a:rPr>
              <a:t> – 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greater</a:t>
            </a:r>
            <a:r>
              <a:rPr lang="en-US" sz="2800" b="1">
                <a:solidFill>
                  <a:srgbClr val="05783C"/>
                </a:solidFill>
                <a:latin typeface="Arial"/>
                <a:cs typeface="Arial"/>
              </a:rPr>
              <a:t> than any other industry in the state</a:t>
            </a:r>
            <a:r>
              <a:rPr lang="en-US" sz="2800" b="1">
                <a:latin typeface="Arial"/>
                <a:cs typeface="Arial"/>
              </a:rPr>
              <a:t>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>
                <a:latin typeface="Arial"/>
                <a:cs typeface="Arial"/>
              </a:rPr>
              <a:t>A University of Michigan study found that Medicaid expansion alone sparked the creation of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more than 30,000 new jobs every year</a:t>
            </a:r>
            <a:r>
              <a:rPr lang="en-US">
                <a:latin typeface="Arial"/>
                <a:cs typeface="Arial"/>
              </a:rPr>
              <a:t>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>
                <a:latin typeface="Arial"/>
                <a:cs typeface="Arial"/>
              </a:rPr>
              <a:t>One-third in health care and 85% in the private sector.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>
                <a:latin typeface="Arial"/>
                <a:cs typeface="Arial"/>
              </a:rPr>
              <a:t>These jobs boost the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personal spending power </a:t>
            </a:r>
            <a:r>
              <a:rPr lang="en-US">
                <a:latin typeface="Arial"/>
                <a:cs typeface="Arial"/>
              </a:rPr>
              <a:t>for Michigan residents by about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$2.3 billion each year </a:t>
            </a:r>
            <a:r>
              <a:rPr lang="en-US">
                <a:latin typeface="Arial"/>
                <a:cs typeface="Arial"/>
              </a:rPr>
              <a:t>and result in an additional</a:t>
            </a:r>
            <a:r>
              <a:rPr lang="en-US" b="1">
                <a:latin typeface="Arial"/>
                <a:cs typeface="Arial"/>
              </a:rPr>
              <a:t> </a:t>
            </a:r>
            <a:r>
              <a:rPr lang="en-US" b="1">
                <a:solidFill>
                  <a:srgbClr val="05783C"/>
                </a:solidFill>
                <a:latin typeface="Arial"/>
                <a:cs typeface="Arial"/>
              </a:rPr>
              <a:t>~$150 million in tax revenue annually. </a:t>
            </a:r>
            <a:endParaRPr lang="en-US">
              <a:latin typeface="Arial"/>
              <a:cs typeface="Arial"/>
            </a:endParaRPr>
          </a:p>
          <a:p>
            <a:pPr>
              <a:buClrTx/>
            </a:pPr>
            <a:endParaRPr lang="en-US"/>
          </a:p>
          <a:p>
            <a:endParaRPr lang="en-US" sz="28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001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8D4CE-593E-4DE2-B16B-AC3CF9BA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latin typeface="Arial"/>
                <a:cs typeface="Arial"/>
              </a:rPr>
              <a:t>Michigan Medicaid is </a:t>
            </a:r>
            <a:r>
              <a:rPr lang="en-US">
                <a:latin typeface="Arial"/>
                <a:cs typeface="Arial"/>
              </a:rPr>
              <a:t>Cost-Effective</a:t>
            </a:r>
            <a:endParaRPr lang="en-US" kern="1200"/>
          </a:p>
        </p:txBody>
      </p:sp>
      <p:pic>
        <p:nvPicPr>
          <p:cNvPr id="3" name="Picture 2" descr="Map&#10;&#10;AI-generated content may be incorrect.">
            <a:extLst>
              <a:ext uri="{FF2B5EF4-FFF2-40B4-BE49-F238E27FC236}">
                <a16:creationId xmlns:a16="http://schemas.microsoft.com/office/drawing/2014/main" id="{B2F814C0-61C4-F4AD-8895-1C8D78FCC873}"/>
              </a:ext>
            </a:extLst>
          </p:cNvPr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09" y="2848162"/>
            <a:ext cx="5214972" cy="358893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5EC205-9B59-AE4A-0BE8-DFAE0CBE4BF3}"/>
              </a:ext>
            </a:extLst>
          </p:cNvPr>
          <p:cNvSpPr txBox="1"/>
          <p:nvPr/>
        </p:nvSpPr>
        <p:spPr>
          <a:xfrm>
            <a:off x="446495" y="1562467"/>
            <a:ext cx="11420487" cy="1015663"/>
          </a:xfrm>
          <a:prstGeom prst="rect">
            <a:avLst/>
          </a:prstGeom>
          <a:solidFill>
            <a:srgbClr val="CCE7D6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Michigan’s Medicaid program has long been recognized for its cost-effectiveness, providing high-quality coverage to millions while maintaining per-enrollee spending below the national average. However, this efficiency means the program has less room to cut.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2240CA-C3E8-AFA7-32EF-A8D9F8C2B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7181" y="2962374"/>
            <a:ext cx="6381207" cy="34747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85650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EA57-7431-0E6D-175A-0511E149F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Federal Changes</a:t>
            </a:r>
          </a:p>
        </p:txBody>
      </p:sp>
    </p:spTree>
    <p:extLst>
      <p:ext uri="{BB962C8B-B14F-4D97-AF65-F5344CB8AC3E}">
        <p14:creationId xmlns:p14="http://schemas.microsoft.com/office/powerpoint/2010/main" val="427564311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EB2E-561B-25BE-54B8-A99E4BEA7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What is H.R. 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5D3FF-3907-317C-A532-B9D839104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599" y="2139949"/>
            <a:ext cx="6753226" cy="43275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cs typeface="Arial"/>
              </a:rPr>
              <a:t>H.R. 1 </a:t>
            </a:r>
            <a:r>
              <a:rPr lang="en-US" sz="2400">
                <a:solidFill>
                  <a:schemeClr val="dk1"/>
                </a:solidFill>
                <a:latin typeface="Arial"/>
                <a:cs typeface="Arial"/>
              </a:rPr>
              <a:t>is federal legislation that was signed into law in July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cs typeface="Arial"/>
              </a:rPr>
              <a:t>The bill makes significant changes to federal Medicaid rules including introducing new eligibility rules regarding</a:t>
            </a:r>
            <a:r>
              <a:rPr lang="en-US" sz="2400" b="1">
                <a:solidFill>
                  <a:schemeClr val="dk1"/>
                </a:solidFill>
                <a:latin typeface="Arial"/>
                <a:cs typeface="Arial"/>
              </a:rPr>
              <a:t> work requirements</a:t>
            </a:r>
            <a:r>
              <a:rPr lang="en-US" sz="2400">
                <a:solidFill>
                  <a:schemeClr val="dk1"/>
                </a:solidFill>
                <a:latin typeface="Arial"/>
                <a:cs typeface="Arial"/>
              </a:rPr>
              <a:t> for some Medicaid enrollees nationwide.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Michigan, like all states, is required to implement most of these changes by </a:t>
            </a:r>
            <a:r>
              <a:rPr lang="en-US" sz="2400" b="1">
                <a:solidFill>
                  <a:schemeClr val="dk1"/>
                </a:solidFill>
              </a:rPr>
              <a:t>Jan. 1, 2027.</a:t>
            </a:r>
            <a:endParaRPr lang="en-US" sz="2400">
              <a:solidFill>
                <a:schemeClr val="dk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endParaRPr lang="en-US" sz="2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966A55-8F8B-3902-4218-AA74D32DF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5171" y="1809750"/>
            <a:ext cx="4611665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0014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39767-4A85-6988-1D00-34477994A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F0C7E5E-D73E-B694-F791-5C4D2321B582}"/>
              </a:ext>
            </a:extLst>
          </p:cNvPr>
          <p:cNvSpPr/>
          <p:nvPr/>
        </p:nvSpPr>
        <p:spPr>
          <a:xfrm>
            <a:off x="616186" y="2651129"/>
            <a:ext cx="3543719" cy="3700428"/>
          </a:xfrm>
          <a:prstGeom prst="roundRect">
            <a:avLst>
              <a:gd name="adj" fmla="val 4676"/>
            </a:avLst>
          </a:prstGeom>
          <a:solidFill>
            <a:srgbClr val="CCE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2028277-F309-F05A-C5C9-64184D6BA830}"/>
              </a:ext>
            </a:extLst>
          </p:cNvPr>
          <p:cNvSpPr/>
          <p:nvPr/>
        </p:nvSpPr>
        <p:spPr>
          <a:xfrm>
            <a:off x="4324140" y="2648615"/>
            <a:ext cx="3543719" cy="3700429"/>
          </a:xfrm>
          <a:prstGeom prst="roundRect">
            <a:avLst>
              <a:gd name="adj" fmla="val 4676"/>
            </a:avLst>
          </a:prstGeom>
          <a:solidFill>
            <a:srgbClr val="CCE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1462253-F4C2-F91E-A837-54196D670702}"/>
              </a:ext>
            </a:extLst>
          </p:cNvPr>
          <p:cNvSpPr/>
          <p:nvPr/>
        </p:nvSpPr>
        <p:spPr>
          <a:xfrm>
            <a:off x="8032093" y="2648615"/>
            <a:ext cx="3543719" cy="3700430"/>
          </a:xfrm>
          <a:prstGeom prst="roundRect">
            <a:avLst>
              <a:gd name="adj" fmla="val 4676"/>
            </a:avLst>
          </a:prstGeom>
          <a:solidFill>
            <a:srgbClr val="CCE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FEE3ED-4293-0C51-5A92-D8FEC97B2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74" y="1"/>
            <a:ext cx="9391097" cy="1325564"/>
          </a:xfrm>
        </p:spPr>
        <p:txBody>
          <a:bodyPr/>
          <a:lstStyle/>
          <a:p>
            <a:r>
              <a:rPr lang="en-US"/>
              <a:t>Michigan’s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D665-C899-8A17-D05F-C6D45EF83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9235" y="2882899"/>
            <a:ext cx="3064565" cy="3144519"/>
          </a:xfrm>
        </p:spPr>
        <p:txBody>
          <a:bodyPr>
            <a:noAutofit/>
          </a:bodyPr>
          <a:lstStyle/>
          <a:p>
            <a:pPr marL="114300" lvl="0" indent="0">
              <a:lnSpc>
                <a:spcPct val="100000"/>
              </a:lnSpc>
              <a:buSzPts val="1800"/>
              <a:buNone/>
            </a:pPr>
            <a:r>
              <a:rPr lang="en-US" sz="2400" b="1">
                <a:solidFill>
                  <a:srgbClr val="0F406B"/>
                </a:solidFill>
              </a:rPr>
              <a:t>Listen and Learn</a:t>
            </a:r>
          </a:p>
          <a:p>
            <a:pPr marL="114300" lvl="0" indent="0">
              <a:lnSpc>
                <a:spcPct val="100000"/>
              </a:lnSpc>
              <a:spcBef>
                <a:spcPts val="600"/>
              </a:spcBef>
              <a:buSzPts val="1800"/>
              <a:buNone/>
            </a:pPr>
            <a:r>
              <a:rPr lang="en-US" sz="2000"/>
              <a:t>MDHHS will monitor implementation closely, measure outcomes, engage partners regularly and adjust its approach based on data and feedback.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CCCCBC-ADE7-406B-F0C0-EB19BA09F02A}"/>
              </a:ext>
            </a:extLst>
          </p:cNvPr>
          <p:cNvSpPr txBox="1">
            <a:spLocks/>
          </p:cNvSpPr>
          <p:nvPr/>
        </p:nvSpPr>
        <p:spPr>
          <a:xfrm>
            <a:off x="740230" y="2882900"/>
            <a:ext cx="3220492" cy="325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406B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F406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Keep it Simple</a:t>
            </a:r>
          </a:p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F406B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MDHHS will make compliance easy by using available data, simplifying processes and reducing unnecessary administrative steps whenever federal flexibilities allow.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F406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6E0FD3-C3C1-6B50-45BD-D0B88CB929B5}"/>
              </a:ext>
            </a:extLst>
          </p:cNvPr>
          <p:cNvSpPr txBox="1">
            <a:spLocks/>
          </p:cNvSpPr>
          <p:nvPr/>
        </p:nvSpPr>
        <p:spPr>
          <a:xfrm>
            <a:off x="4506686" y="2882899"/>
            <a:ext cx="3145971" cy="30524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406B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F406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Enable Success</a:t>
            </a:r>
          </a:p>
          <a:p>
            <a:pPr marL="1143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F406B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MDHHS will prepare beneficiaries, staff, providers, health plans and community partners with clear information and practical tools so everyone can navigate the new requirements confidently.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F406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6323DB-870B-DCA3-A64E-C1F1542F98FA}"/>
              </a:ext>
            </a:extLst>
          </p:cNvPr>
          <p:cNvSpPr txBox="1"/>
          <p:nvPr/>
        </p:nvSpPr>
        <p:spPr>
          <a:xfrm>
            <a:off x="612874" y="1519262"/>
            <a:ext cx="1095962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Federal changes are coming. MDHHS will do everything it can to help eligible Michigan residents keep health care coverage. </a:t>
            </a:r>
          </a:p>
        </p:txBody>
      </p:sp>
    </p:spTree>
    <p:extLst>
      <p:ext uri="{BB962C8B-B14F-4D97-AF65-F5344CB8AC3E}">
        <p14:creationId xmlns:p14="http://schemas.microsoft.com/office/powerpoint/2010/main" val="35668713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06B51-3AC3-CD57-C0B5-78E9A5D57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H.R. 1 Key Changes</a:t>
            </a:r>
          </a:p>
        </p:txBody>
      </p:sp>
      <p:graphicFrame>
        <p:nvGraphicFramePr>
          <p:cNvPr id="4" name="Google Shape;636;p112">
            <a:extLst>
              <a:ext uri="{FF2B5EF4-FFF2-40B4-BE49-F238E27FC236}">
                <a16:creationId xmlns:a16="http://schemas.microsoft.com/office/drawing/2014/main" id="{5100C294-01C2-9A1E-1AA2-78D793A16363}"/>
              </a:ext>
            </a:extLst>
          </p:cNvPr>
          <p:cNvGraphicFramePr/>
          <p:nvPr/>
        </p:nvGraphicFramePr>
        <p:xfrm>
          <a:off x="381000" y="1533525"/>
          <a:ext cx="11430000" cy="50292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4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8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4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35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8080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Medicaid work requirements</a:t>
                      </a:r>
                      <a:br>
                        <a:rPr lang="en-US"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</a:br>
                      <a:r>
                        <a:rPr lang="en-US" sz="16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January 1, 2027</a:t>
                      </a:r>
                      <a:endParaRPr lang="en-US" sz="12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</a:txBody>
                  <a:tcPr marL="274320" marR="274320" marT="274320" marB="27432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D4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Six-month redeterminations</a:t>
                      </a:r>
                      <a:br>
                        <a:rPr lang="en"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</a:br>
                      <a:r>
                        <a:rPr lang="en" sz="16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January 1, 2027</a:t>
                      </a:r>
                      <a:endParaRPr sz="20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</a:txBody>
                  <a:tcPr marL="274320" marR="274320" marT="274320" marB="27432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D4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Reduced retroactive coverage</a:t>
                      </a:r>
                      <a:br>
                        <a:rPr lang="en"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</a:br>
                      <a:r>
                        <a:rPr lang="en" sz="16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January 1, 2027</a:t>
                      </a:r>
                      <a:endParaRPr sz="20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</a:txBody>
                  <a:tcPr marL="274320" marR="274320" marT="274320" marB="27432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D4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Limits on </a:t>
                      </a:r>
                      <a:br>
                        <a:rPr lang="en"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</a:br>
                      <a:r>
                        <a:rPr lang="en"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non-citizen eligibility</a:t>
                      </a:r>
                      <a:br>
                        <a:rPr lang="en"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</a:br>
                      <a:r>
                        <a:rPr lang="en" sz="16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October 1, 2026</a:t>
                      </a:r>
                      <a:endParaRPr sz="20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</a:txBody>
                  <a:tcPr marL="274320" marR="274320" marT="274320" marB="27432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D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692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Applies to </a:t>
                      </a:r>
                      <a:r>
                        <a:rPr lang="en" sz="1800" b="1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Healthy Michigan Plan </a:t>
                      </a:r>
                      <a: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(HMP) enrollees ages </a:t>
                      </a:r>
                      <a:r>
                        <a:rPr lang="en" sz="1800" b="1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19–64 </a:t>
                      </a:r>
                      <a: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without an exemption</a:t>
                      </a:r>
                      <a:r>
                        <a:rPr lang="en" sz="1800" b="1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.</a:t>
                      </a:r>
                      <a:endParaRPr sz="1800" b="1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Must complete at least </a:t>
                      </a:r>
                      <a:r>
                        <a:rPr lang="en" sz="1800" b="1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80 hours</a:t>
                      </a:r>
                      <a:r>
                        <a:rPr lang="en" sz="1800" b="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 </a:t>
                      </a:r>
                      <a:r>
                        <a:rPr lang="en" sz="1800" b="1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of allowable activities </a:t>
                      </a:r>
                      <a:r>
                        <a:rPr lang="en" sz="1800" b="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in a one-month period.</a:t>
                      </a:r>
                      <a:endParaRPr sz="1800" b="1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</a:txBody>
                  <a:tcPr marL="274320" marR="274320" marT="274320" marB="27432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BD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Eligibility checks for HMP now </a:t>
                      </a:r>
                      <a:r>
                        <a:rPr lang="en" sz="1800" b="1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every six months</a:t>
                      </a:r>
                      <a: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, instead of annually.</a:t>
                      </a:r>
                      <a:endParaRPr sz="1800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</a:txBody>
                  <a:tcPr marL="274320" marR="274320" marT="274320" marB="27432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BD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No more 90-day </a:t>
                      </a:r>
                      <a: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retroactive coverage. </a:t>
                      </a:r>
                      <a:endParaRPr sz="1800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HMP: </a:t>
                      </a:r>
                      <a:r>
                        <a:rPr lang="en" sz="1800" b="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O</a:t>
                      </a:r>
                      <a: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ne month prior. </a:t>
                      </a:r>
                      <a:b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</a:br>
                      <a:endParaRPr sz="1800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Other Medicaid:</a:t>
                      </a:r>
                      <a: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 Two months prior.</a:t>
                      </a:r>
                      <a:endParaRPr sz="1800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</a:txBody>
                  <a:tcPr marL="274320" marR="274320" marT="274320" marB="27432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BD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Fewer coverage pathways</a:t>
                      </a:r>
                      <a: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 for some lawfully present non-citizens. </a:t>
                      </a:r>
                      <a:endParaRPr sz="1800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Affected individuals move to </a:t>
                      </a:r>
                      <a:r>
                        <a:rPr lang="en" sz="1800" b="1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Emergency Services Only</a:t>
                      </a:r>
                      <a:r>
                        <a:rPr lang="en" sz="1800">
                          <a:latin typeface="Arial" panose="020B0604020202020204" pitchFamily="34" charset="0"/>
                          <a:ea typeface="Work Sans"/>
                          <a:cs typeface="Arial" panose="020B0604020202020204" pitchFamily="34" charset="0"/>
                          <a:sym typeface="Work Sans"/>
                        </a:rPr>
                        <a:t>.</a:t>
                      </a:r>
                      <a:endParaRPr sz="1800">
                        <a:latin typeface="Arial" panose="020B0604020202020204" pitchFamily="34" charset="0"/>
                        <a:ea typeface="Work Sans"/>
                        <a:cs typeface="Arial" panose="020B0604020202020204" pitchFamily="34" charset="0"/>
                        <a:sym typeface="Work Sans"/>
                      </a:endParaRPr>
                    </a:p>
                  </a:txBody>
                  <a:tcPr marL="274320" marR="274320" marT="274320" marB="27432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956EE8E-484C-6565-AC31-18037EA1B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74" y="1378011"/>
            <a:ext cx="696435" cy="6964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8B2947-AEB6-A209-0D78-CA076B6C01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168" y="1378404"/>
            <a:ext cx="696435" cy="696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DB4AC5-875E-BB09-6090-A4D044238B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5371" y="1378011"/>
            <a:ext cx="696435" cy="6968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456E5-FB6C-DF25-3330-879F8A8975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0465" y="1378011"/>
            <a:ext cx="696435" cy="6964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89430A-F0FE-4084-5243-002984AD33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426540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35F83-3916-F32B-0DDB-6F5260A89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DF107-06CF-235F-9696-47343A204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Medicaid Work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B4FB3-0005-E738-F80F-E34F87203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768474"/>
            <a:ext cx="7391400" cy="4613275"/>
          </a:xfrm>
        </p:spPr>
        <p:txBody>
          <a:bodyPr>
            <a:normAutofit fontScale="77500" lnSpcReduction="20000"/>
          </a:bodyPr>
          <a:lstStyle/>
          <a:p>
            <a:pPr marL="0" lv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>
                <a:solidFill>
                  <a:schemeClr val="dk1"/>
                </a:solidFill>
                <a:ea typeface="Work Sans"/>
                <a:sym typeface="Work Sans"/>
              </a:rPr>
              <a:t>Starting Jan. 1, 2027, people on</a:t>
            </a:r>
            <a:r>
              <a:rPr lang="en-US" b="1">
                <a:solidFill>
                  <a:schemeClr val="dk1"/>
                </a:solidFill>
                <a:ea typeface="Work Sans"/>
                <a:sym typeface="Work Sans"/>
              </a:rPr>
              <a:t> </a:t>
            </a:r>
            <a:r>
              <a:rPr lang="en-US">
                <a:solidFill>
                  <a:schemeClr val="dk1"/>
                </a:solidFill>
                <a:ea typeface="Work Sans"/>
                <a:sym typeface="Work Sans"/>
              </a:rPr>
              <a:t>HMP will need to show they are</a:t>
            </a:r>
            <a:r>
              <a:rPr lang="en-US" b="1">
                <a:solidFill>
                  <a:schemeClr val="dk1"/>
                </a:solidFill>
                <a:ea typeface="Work Sans"/>
                <a:sym typeface="Work Sans"/>
              </a:rPr>
              <a:t> working, going to school, volunteering or that they have an exemption </a:t>
            </a:r>
            <a:r>
              <a:rPr lang="en-US">
                <a:solidFill>
                  <a:schemeClr val="dk1"/>
                </a:solidFill>
                <a:ea typeface="Work Sans"/>
                <a:sym typeface="Work Sans"/>
              </a:rPr>
              <a:t>to keep their health care coverage.</a:t>
            </a:r>
          </a:p>
          <a:p>
            <a:pPr marL="457200" lvl="0" indent="-342900">
              <a:lnSpc>
                <a:spcPct val="120000"/>
              </a:lnSpc>
              <a:buSzPts val="1800"/>
              <a:buChar char="●"/>
            </a:pPr>
            <a:r>
              <a:rPr lang="en-US"/>
              <a:t>Only applies to people on HMP –                              not all Medicaid programs.</a:t>
            </a:r>
          </a:p>
          <a:p>
            <a:pPr marL="457200" lvl="0" indent="-342900">
              <a:lnSpc>
                <a:spcPct val="120000"/>
              </a:lnSpc>
              <a:buSzPts val="1800"/>
              <a:buChar char="●"/>
            </a:pPr>
            <a:r>
              <a:rPr lang="en-US"/>
              <a:t>Those who are </a:t>
            </a:r>
            <a:r>
              <a:rPr lang="en-US" b="1"/>
              <a:t>not</a:t>
            </a:r>
            <a:r>
              <a:rPr lang="en-US"/>
              <a:t> on HMP do not                                need to do anything new.</a:t>
            </a:r>
          </a:p>
          <a:p>
            <a:pPr marL="457200" lvl="0" indent="-342900">
              <a:lnSpc>
                <a:spcPct val="120000"/>
              </a:lnSpc>
              <a:buSzPts val="1800"/>
              <a:buChar char="●"/>
            </a:pPr>
            <a:r>
              <a:rPr lang="en-US"/>
              <a:t>Some HMP members are already meeting                         this requirement through work or school or                     may qualify for an exemption.</a:t>
            </a:r>
          </a:p>
          <a:p>
            <a:pPr>
              <a:lnSpc>
                <a:spcPct val="100000"/>
              </a:lnSpc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37D6D4-D104-3915-879C-8D1B5B4CB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0" y="2265732"/>
            <a:ext cx="5058700" cy="411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66308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224FF14-3205-72AA-A380-05A800178E8B}"/>
              </a:ext>
            </a:extLst>
          </p:cNvPr>
          <p:cNvSpPr/>
          <p:nvPr/>
        </p:nvSpPr>
        <p:spPr>
          <a:xfrm>
            <a:off x="447676" y="2647951"/>
            <a:ext cx="5648324" cy="2863470"/>
          </a:xfrm>
          <a:prstGeom prst="roundRect">
            <a:avLst>
              <a:gd name="adj" fmla="val 4676"/>
            </a:avLst>
          </a:prstGeom>
          <a:solidFill>
            <a:srgbClr val="CCE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23F9F83-BE01-551B-6A3E-28DD0D3756C5}"/>
              </a:ext>
            </a:extLst>
          </p:cNvPr>
          <p:cNvSpPr/>
          <p:nvPr/>
        </p:nvSpPr>
        <p:spPr>
          <a:xfrm>
            <a:off x="6396889" y="2647950"/>
            <a:ext cx="5231216" cy="2863470"/>
          </a:xfrm>
          <a:prstGeom prst="roundRect">
            <a:avLst>
              <a:gd name="adj" fmla="val 4676"/>
            </a:avLst>
          </a:prstGeom>
          <a:solidFill>
            <a:srgbClr val="CCE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B11216-F177-A0B3-BF55-836D253BD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Who is and isn’t impacted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8A085-7FC0-274F-9324-B179D0523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7676" y="1711702"/>
            <a:ext cx="5486188" cy="978535"/>
          </a:xfr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0F406B"/>
                </a:solidFill>
              </a:rPr>
              <a:t>Some HMP enrollees will qualify for an exemption from work requirements.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21382-70D7-5518-B147-C7CC6BA29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3109" y="1711702"/>
            <a:ext cx="5040715" cy="860425"/>
          </a:xfr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0F406B"/>
                </a:solidFill>
              </a:rPr>
              <a:t>Others will need to show how they meet work requirements.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74EBD1F-C07B-D785-D777-09E8262AA74A}"/>
              </a:ext>
            </a:extLst>
          </p:cNvPr>
          <p:cNvSpPr txBox="1">
            <a:spLocks/>
          </p:cNvSpPr>
          <p:nvPr/>
        </p:nvSpPr>
        <p:spPr>
          <a:xfrm>
            <a:off x="748565" y="2885440"/>
            <a:ext cx="5185299" cy="242649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94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Work Sans"/>
                <a:cs typeface="Arial" panose="020B0604020202020204" pitchFamily="34" charset="0"/>
                <a:sym typeface="Work Sans"/>
              </a:rPr>
              <a:t>Pregnant, postpartum and with kids under 14.</a:t>
            </a:r>
          </a:p>
          <a:p>
            <a:pPr marL="51494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Work Sans"/>
                <a:cs typeface="Arial" panose="020B0604020202020204" pitchFamily="34" charset="0"/>
                <a:sym typeface="Work Sans"/>
              </a:rPr>
              <a:t>With qualifying health conditions.</a:t>
            </a:r>
          </a:p>
          <a:p>
            <a:pPr marL="51494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Work Sans"/>
                <a:cs typeface="Arial" panose="020B0604020202020204" pitchFamily="34" charset="0"/>
                <a:sym typeface="Work Sans"/>
              </a:rPr>
              <a:t>Already subject to SNAP work requirements. </a:t>
            </a:r>
          </a:p>
          <a:p>
            <a:pPr marL="51494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Work Sans"/>
                <a:cs typeface="Arial" panose="020B0604020202020204" pitchFamily="34" charset="0"/>
                <a:sym typeface="Work Sans"/>
              </a:rPr>
              <a:t>Other qualifying reasons.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Work Sans"/>
              <a:cs typeface="Arial" panose="020B0604020202020204" pitchFamily="34" charset="0"/>
              <a:sym typeface="Work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F406B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65D979-A13B-4C90-5D26-3B65ACAB09E5}"/>
              </a:ext>
            </a:extLst>
          </p:cNvPr>
          <p:cNvSpPr txBox="1">
            <a:spLocks/>
          </p:cNvSpPr>
          <p:nvPr/>
        </p:nvSpPr>
        <p:spPr>
          <a:xfrm>
            <a:off x="6715760" y="2885441"/>
            <a:ext cx="4622800" cy="24265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F406B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94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Work Sans"/>
                <a:cs typeface="Arial" panose="020B0604020202020204" pitchFamily="34" charset="0"/>
                <a:sym typeface="Work Sans"/>
              </a:rPr>
              <a:t>With an income above $580/month.</a:t>
            </a:r>
          </a:p>
          <a:p>
            <a:pPr marL="51494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Work Sans"/>
                <a:cs typeface="Arial" panose="020B0604020202020204" pitchFamily="34" charset="0"/>
                <a:sym typeface="Work Sans"/>
              </a:rPr>
              <a:t>In school at least half-time.</a:t>
            </a:r>
          </a:p>
          <a:p>
            <a:pPr marL="51494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Work Sans"/>
                <a:cs typeface="Arial" panose="020B0604020202020204" pitchFamily="34" charset="0"/>
                <a:sym typeface="Work Sans"/>
              </a:rPr>
              <a:t>Working or volunteering more than 80 hours/month.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F406B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Google Shape;678;p117">
            <a:extLst>
              <a:ext uri="{FF2B5EF4-FFF2-40B4-BE49-F238E27FC236}">
                <a16:creationId xmlns:a16="http://schemas.microsoft.com/office/drawing/2014/main" id="{1714091B-77B4-56F5-2277-5C41E49D2DF7}"/>
              </a:ext>
            </a:extLst>
          </p:cNvPr>
          <p:cNvSpPr txBox="1"/>
          <p:nvPr/>
        </p:nvSpPr>
        <p:spPr>
          <a:xfrm>
            <a:off x="447675" y="5587243"/>
            <a:ext cx="11106149" cy="112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Work Sans"/>
                <a:cs typeface="Arial" panose="020B0604020202020204" pitchFamily="34" charset="0"/>
                <a:sym typeface="Work Sans"/>
              </a:rPr>
              <a:t>Both groups may need to provide information/proof to MDHHS so their status can be determined and/or verified.</a:t>
            </a:r>
            <a:endParaRPr kumimoji="0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Work Sans"/>
              <a:cs typeface="Arial" panose="020B0604020202020204" pitchFamily="34" charset="0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75008081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1CAE9-AADD-250E-6959-355C0ABF8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14193-680C-CED4-DFFE-58B7F9A9C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Exemptions and Short-Term Hardship Exceptions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CC686C9-8593-D48B-9E9B-D8C3085E5653}"/>
              </a:ext>
            </a:extLst>
          </p:cNvPr>
          <p:cNvGrpSpPr/>
          <p:nvPr/>
        </p:nvGrpSpPr>
        <p:grpSpPr>
          <a:xfrm>
            <a:off x="515007" y="1481959"/>
            <a:ext cx="11176340" cy="5076496"/>
            <a:chOff x="840572" y="1646601"/>
            <a:chExt cx="10850774" cy="4719599"/>
          </a:xfrm>
        </p:grpSpPr>
        <p:sp>
          <p:nvSpPr>
            <p:cNvPr id="5" name="Rectangle: Top Corners Rounded 4">
              <a:extLst>
                <a:ext uri="{FF2B5EF4-FFF2-40B4-BE49-F238E27FC236}">
                  <a16:creationId xmlns:a16="http://schemas.microsoft.com/office/drawing/2014/main" id="{C68BC33B-50B2-9E71-F853-8708CD8F8E76}"/>
                </a:ext>
              </a:extLst>
            </p:cNvPr>
            <p:cNvSpPr/>
            <p:nvPr/>
          </p:nvSpPr>
          <p:spPr>
            <a:xfrm>
              <a:off x="840572" y="1646601"/>
              <a:ext cx="5070455" cy="547200"/>
            </a:xfrm>
            <a:prstGeom prst="round2SameRect">
              <a:avLst/>
            </a:prstGeom>
            <a:solidFill>
              <a:srgbClr val="009D4E"/>
            </a:solidFill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1840" tIns="103928" rIns="161840" bIns="103928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Exemptions</a:t>
              </a:r>
            </a:p>
          </p:txBody>
        </p:sp>
        <p:sp>
          <p:nvSpPr>
            <p:cNvPr id="6" name="Rectangle: Top Corners Rounded 5">
              <a:extLst>
                <a:ext uri="{FF2B5EF4-FFF2-40B4-BE49-F238E27FC236}">
                  <a16:creationId xmlns:a16="http://schemas.microsoft.com/office/drawing/2014/main" id="{C6298C63-08A3-3627-DA38-C89F3E91CBAC}"/>
                </a:ext>
              </a:extLst>
            </p:cNvPr>
            <p:cNvSpPr/>
            <p:nvPr/>
          </p:nvSpPr>
          <p:spPr>
            <a:xfrm>
              <a:off x="840572" y="2193801"/>
              <a:ext cx="5070455" cy="4172399"/>
            </a:xfrm>
            <a:prstGeom prst="round2SameRect">
              <a:avLst>
                <a:gd name="adj1" fmla="val 479"/>
                <a:gd name="adj2" fmla="val 12452"/>
              </a:avLst>
            </a:prstGeom>
            <a:solidFill>
              <a:srgbClr val="CCEBDB">
                <a:alpha val="90000"/>
              </a:srgbClr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342900" marR="0" lvl="1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Parent, guardian, or caretaker of: </a:t>
              </a:r>
            </a:p>
            <a:p>
              <a:pPr marL="800100" marR="0" lvl="3" indent="-17145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Dependent children under age 13.</a:t>
              </a:r>
            </a:p>
            <a:p>
              <a:pPr marL="800100" marR="0" lvl="3" indent="-17145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Disabled individuals.</a:t>
              </a:r>
            </a:p>
            <a:p>
              <a:pPr marL="342900" marR="0" lvl="1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Pregnant or postpartum individuals</a:t>
              </a:r>
            </a:p>
            <a:p>
              <a:pPr marL="342900" marR="0" lvl="1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Foster youth or former foster youth under 26</a:t>
              </a:r>
            </a:p>
            <a:p>
              <a:pPr marL="342900" marR="0" lvl="1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Medically frail individuals</a:t>
              </a:r>
            </a:p>
            <a:p>
              <a:pPr marL="342900" marR="0" lvl="1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Individuals in SUD treatment</a:t>
              </a:r>
            </a:p>
            <a:p>
              <a:pPr marL="342900" marR="0" lvl="1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Individuals meeting SNAP/TANF work requirements</a:t>
              </a:r>
            </a:p>
            <a:p>
              <a:pPr marL="342900" marR="0" lvl="1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American Indians or Alaska Natives</a:t>
              </a:r>
            </a:p>
            <a:p>
              <a:pPr marL="342900" marR="0" lvl="1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Disabled veterans</a:t>
              </a:r>
            </a:p>
            <a:p>
              <a:pPr marL="342900" marR="0" lvl="1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Individuals incarcerated or released in the past 90 days</a:t>
              </a:r>
            </a:p>
          </p:txBody>
        </p:sp>
        <p:sp>
          <p:nvSpPr>
            <p:cNvPr id="7" name="Rectangle: Top Corners Rounded 6">
              <a:extLst>
                <a:ext uri="{FF2B5EF4-FFF2-40B4-BE49-F238E27FC236}">
                  <a16:creationId xmlns:a16="http://schemas.microsoft.com/office/drawing/2014/main" id="{3A4FD0C4-F64F-6E95-6B53-E18BDEE0A4C9}"/>
                </a:ext>
              </a:extLst>
            </p:cNvPr>
            <p:cNvSpPr/>
            <p:nvPr/>
          </p:nvSpPr>
          <p:spPr>
            <a:xfrm>
              <a:off x="6620891" y="1646601"/>
              <a:ext cx="5070455" cy="547200"/>
            </a:xfrm>
            <a:prstGeom prst="round2SameRect">
              <a:avLst/>
            </a:prstGeom>
            <a:solidFill>
              <a:srgbClr val="009D4E"/>
            </a:solidFill>
          </p:spPr>
          <p:style>
            <a:lnRef idx="2">
              <a:schemeClr val="accent5">
                <a:hueOff val="-6758543"/>
                <a:satOff val="-17419"/>
                <a:lumOff val="-11765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1840" tIns="103928" rIns="161840" bIns="103928" numCol="1" spcCol="1270" anchor="ctr" anchorCtr="0">
              <a:noAutofit/>
            </a:bodyPr>
            <a:lstStyle/>
            <a:p>
              <a:pPr marL="0" marR="0" lvl="0" indent="0" algn="ctr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Short-Term Hardship Exceptions</a:t>
              </a:r>
            </a:p>
          </p:txBody>
        </p:sp>
        <p:sp>
          <p:nvSpPr>
            <p:cNvPr id="8" name="Rectangle: Top Corners Rounded 7">
              <a:extLst>
                <a:ext uri="{FF2B5EF4-FFF2-40B4-BE49-F238E27FC236}">
                  <a16:creationId xmlns:a16="http://schemas.microsoft.com/office/drawing/2014/main" id="{17327FBB-E7DF-4185-11DC-A2C2607FBF11}"/>
                </a:ext>
              </a:extLst>
            </p:cNvPr>
            <p:cNvSpPr/>
            <p:nvPr/>
          </p:nvSpPr>
          <p:spPr>
            <a:xfrm>
              <a:off x="6620891" y="2193801"/>
              <a:ext cx="5070455" cy="4172399"/>
            </a:xfrm>
            <a:prstGeom prst="round2SameRect">
              <a:avLst>
                <a:gd name="adj1" fmla="val 0"/>
                <a:gd name="adj2" fmla="val 11705"/>
              </a:avLst>
            </a:prstGeom>
            <a:solidFill>
              <a:srgbClr val="CCEBDB">
                <a:alpha val="90000"/>
              </a:srgbClr>
            </a:solidFill>
          </p:spPr>
          <p:style>
            <a:lnRef idx="2">
              <a:schemeClr val="accent5">
                <a:tint val="40000"/>
                <a:alpha val="90000"/>
                <a:hueOff val="-6739762"/>
                <a:satOff val="-22832"/>
                <a:lumOff val="-2928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-6739762"/>
                <a:satOff val="-22832"/>
                <a:lumOff val="-2928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346" tIns="101346" rIns="135128" bIns="152019" numCol="1" spcCol="1270" anchor="t" anchorCtr="0">
              <a:noAutofit/>
            </a:bodyPr>
            <a:lstStyle/>
            <a:p>
              <a:pPr marL="342900" marR="0" lvl="1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Individuals who were in:</a:t>
              </a:r>
            </a:p>
            <a:p>
              <a:pPr marL="800100" marR="0" lvl="2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Inpatient hospital</a:t>
              </a:r>
            </a:p>
            <a:p>
              <a:pPr marL="800100" marR="0" lvl="2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Nursing facility</a:t>
              </a:r>
            </a:p>
            <a:p>
              <a:pPr marL="800100" marR="0" lvl="2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Intermediate care facility</a:t>
              </a:r>
            </a:p>
            <a:p>
              <a:pPr marL="800100" marR="0" lvl="2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Inpatient psychiatric hospital</a:t>
              </a:r>
            </a:p>
            <a:p>
              <a:pPr marL="342900" marR="0" lvl="1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Individuals who reside in a county with:</a:t>
              </a:r>
            </a:p>
            <a:p>
              <a:pPr marL="800100" marR="0" lvl="2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federally declared emergency or disaster</a:t>
              </a:r>
            </a:p>
            <a:p>
              <a:pPr marL="800100" marR="0" lvl="2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High unemployment (above 8% or 1.5× the national rate)</a:t>
              </a:r>
            </a:p>
            <a:p>
              <a:pPr marL="342900" marR="0" lvl="1" indent="-342900" algn="l" defTabSz="84455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Individuals who traveled outside their community for extended medical care for themselves or a dependent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144886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D72EB-4B94-81E4-065D-AA346D523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13677A4-1721-DC99-2AA1-A8BDD1F85502}"/>
              </a:ext>
            </a:extLst>
          </p:cNvPr>
          <p:cNvSpPr/>
          <p:nvPr/>
        </p:nvSpPr>
        <p:spPr>
          <a:xfrm>
            <a:off x="8117822" y="1882697"/>
            <a:ext cx="3543719" cy="4164426"/>
          </a:xfrm>
          <a:prstGeom prst="roundRect">
            <a:avLst>
              <a:gd name="adj" fmla="val 3686"/>
            </a:avLst>
          </a:prstGeom>
          <a:solidFill>
            <a:srgbClr val="CCE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0793F7E-D1B6-8DE5-D032-6360438BD015}"/>
              </a:ext>
            </a:extLst>
          </p:cNvPr>
          <p:cNvSpPr/>
          <p:nvPr/>
        </p:nvSpPr>
        <p:spPr>
          <a:xfrm>
            <a:off x="8117821" y="1939661"/>
            <a:ext cx="3543719" cy="766881"/>
          </a:xfrm>
          <a:prstGeom prst="rect">
            <a:avLst/>
          </a:prstGeom>
          <a:solidFill>
            <a:srgbClr val="009D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E34733C-EF19-B104-D040-177FF5B4C33C}"/>
              </a:ext>
            </a:extLst>
          </p:cNvPr>
          <p:cNvSpPr/>
          <p:nvPr/>
        </p:nvSpPr>
        <p:spPr>
          <a:xfrm>
            <a:off x="8117821" y="1683107"/>
            <a:ext cx="3543719" cy="734100"/>
          </a:xfrm>
          <a:prstGeom prst="roundRect">
            <a:avLst>
              <a:gd name="adj" fmla="val 21104"/>
            </a:avLst>
          </a:prstGeom>
          <a:solidFill>
            <a:srgbClr val="009D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147C878-666A-A813-389A-4B5721EE24AD}"/>
              </a:ext>
            </a:extLst>
          </p:cNvPr>
          <p:cNvSpPr/>
          <p:nvPr/>
        </p:nvSpPr>
        <p:spPr>
          <a:xfrm>
            <a:off x="4324284" y="1739637"/>
            <a:ext cx="3543719" cy="4307486"/>
          </a:xfrm>
          <a:prstGeom prst="roundRect">
            <a:avLst>
              <a:gd name="adj" fmla="val 3686"/>
            </a:avLst>
          </a:prstGeom>
          <a:solidFill>
            <a:srgbClr val="CCE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07AC7E-F84D-B708-E640-CB24B9799FCD}"/>
              </a:ext>
            </a:extLst>
          </p:cNvPr>
          <p:cNvSpPr/>
          <p:nvPr/>
        </p:nvSpPr>
        <p:spPr>
          <a:xfrm>
            <a:off x="4324283" y="1882697"/>
            <a:ext cx="3543719" cy="813673"/>
          </a:xfrm>
          <a:prstGeom prst="rect">
            <a:avLst/>
          </a:prstGeom>
          <a:solidFill>
            <a:srgbClr val="009D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5EA91C5-DDFF-08A5-81F7-F14FB9B3D811}"/>
              </a:ext>
            </a:extLst>
          </p:cNvPr>
          <p:cNvSpPr/>
          <p:nvPr/>
        </p:nvSpPr>
        <p:spPr>
          <a:xfrm>
            <a:off x="4324283" y="1676788"/>
            <a:ext cx="3543719" cy="734100"/>
          </a:xfrm>
          <a:prstGeom prst="roundRect">
            <a:avLst>
              <a:gd name="adj" fmla="val 22963"/>
            </a:avLst>
          </a:prstGeom>
          <a:solidFill>
            <a:srgbClr val="009D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3FAEE28-C17A-CFC3-201B-F1BF3A3A67A7}"/>
              </a:ext>
            </a:extLst>
          </p:cNvPr>
          <p:cNvSpPr/>
          <p:nvPr/>
        </p:nvSpPr>
        <p:spPr>
          <a:xfrm>
            <a:off x="528372" y="1817914"/>
            <a:ext cx="3543719" cy="4232862"/>
          </a:xfrm>
          <a:prstGeom prst="roundRect">
            <a:avLst>
              <a:gd name="adj" fmla="val 5222"/>
            </a:avLst>
          </a:prstGeom>
          <a:solidFill>
            <a:srgbClr val="CCE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37ADCB-8C5C-C7CF-1B29-645802C8A10A}"/>
              </a:ext>
            </a:extLst>
          </p:cNvPr>
          <p:cNvSpPr/>
          <p:nvPr/>
        </p:nvSpPr>
        <p:spPr>
          <a:xfrm>
            <a:off x="528371" y="1923842"/>
            <a:ext cx="3543719" cy="789684"/>
          </a:xfrm>
          <a:prstGeom prst="rect">
            <a:avLst/>
          </a:prstGeom>
          <a:solidFill>
            <a:srgbClr val="009D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2F5E9E3-E677-3FBB-65AF-BC36DA612EAA}"/>
              </a:ext>
            </a:extLst>
          </p:cNvPr>
          <p:cNvSpPr/>
          <p:nvPr/>
        </p:nvSpPr>
        <p:spPr>
          <a:xfrm>
            <a:off x="529039" y="1676788"/>
            <a:ext cx="3543719" cy="734100"/>
          </a:xfrm>
          <a:prstGeom prst="roundRect">
            <a:avLst>
              <a:gd name="adj" fmla="val 21104"/>
            </a:avLst>
          </a:prstGeom>
          <a:solidFill>
            <a:srgbClr val="009D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1ABE4C-2859-4FC5-E1DA-4A0CD27B0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Ways to Meet Requirements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FB5EE9-FA92-A4F9-8961-E3E38C3C82BE}"/>
              </a:ext>
            </a:extLst>
          </p:cNvPr>
          <p:cNvSpPr txBox="1"/>
          <p:nvPr/>
        </p:nvSpPr>
        <p:spPr>
          <a:xfrm>
            <a:off x="782580" y="2976400"/>
            <a:ext cx="3071474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$580+ income per month, or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80 hours of work including: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Employment.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Unpaid/in-kind work.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Self-employment.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Seasonal work.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 program.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35709F-E86A-DE2F-378E-FE6B01B2C8D2}"/>
              </a:ext>
            </a:extLst>
          </p:cNvPr>
          <p:cNvSpPr txBox="1"/>
          <p:nvPr/>
        </p:nvSpPr>
        <p:spPr>
          <a:xfrm>
            <a:off x="594332" y="1939662"/>
            <a:ext cx="3420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282AAB-CF6A-7261-9ED2-413FFCD0621B}"/>
              </a:ext>
            </a:extLst>
          </p:cNvPr>
          <p:cNvSpPr txBox="1"/>
          <p:nvPr/>
        </p:nvSpPr>
        <p:spPr>
          <a:xfrm>
            <a:off x="4569622" y="2961109"/>
            <a:ext cx="3018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Enrolled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 least half-time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college or vocational program. Half-time is defined by the school.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D1F4AC-65B5-75C1-17E6-6EC76A33CB34}"/>
              </a:ext>
            </a:extLst>
          </p:cNvPr>
          <p:cNvSpPr txBox="1"/>
          <p:nvPr/>
        </p:nvSpPr>
        <p:spPr>
          <a:xfrm>
            <a:off x="4390244" y="1923842"/>
            <a:ext cx="3420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Education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F81214-356A-D439-A7F5-92982C3B5F11}"/>
              </a:ext>
            </a:extLst>
          </p:cNvPr>
          <p:cNvSpPr txBox="1"/>
          <p:nvPr/>
        </p:nvSpPr>
        <p:spPr>
          <a:xfrm>
            <a:off x="8388781" y="2955001"/>
            <a:ext cx="30017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Unpaid work with a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structured program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that is completed for the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direct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benefit of the community.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Volunteer hours may be voluntary or required, such as service completed as part of a court order or other mandate.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C543CD-6273-3D74-BE12-947F9562D911}"/>
              </a:ext>
            </a:extLst>
          </p:cNvPr>
          <p:cNvSpPr txBox="1"/>
          <p:nvPr/>
        </p:nvSpPr>
        <p:spPr>
          <a:xfrm>
            <a:off x="8183782" y="1931171"/>
            <a:ext cx="3420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Volunteering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565531-FAE0-00A8-1FAF-E5B02D71CF26}"/>
              </a:ext>
            </a:extLst>
          </p:cNvPr>
          <p:cNvSpPr/>
          <p:nvPr/>
        </p:nvSpPr>
        <p:spPr>
          <a:xfrm>
            <a:off x="179614" y="6102133"/>
            <a:ext cx="11832771" cy="543451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Activities across these categories can be combined to meet the 80-hour minimum requirement.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BFEDC2-66F4-AB1A-4E75-8B735DED7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013" y="4212795"/>
            <a:ext cx="712840" cy="7128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13DF9AE-C0D4-BA06-D5B8-3E4D52029952}"/>
              </a:ext>
            </a:extLst>
          </p:cNvPr>
          <p:cNvSpPr txBox="1"/>
          <p:nvPr/>
        </p:nvSpPr>
        <p:spPr>
          <a:xfrm>
            <a:off x="4850245" y="4238657"/>
            <a:ext cx="280241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is different from SNAP 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requirements – students attending an institution of higher education, i.e., college, trade/technical school, more than half-time are only eligible for SNAP if they meet an exemption.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45992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FCF58-B2B2-0B5D-55FD-2D1ECAD47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420B79-6592-0606-A692-8A4917D8D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Anticipated Impact and Lessons Learned</a:t>
            </a:r>
          </a:p>
        </p:txBody>
      </p:sp>
    </p:spTree>
    <p:extLst>
      <p:ext uri="{BB962C8B-B14F-4D97-AF65-F5344CB8AC3E}">
        <p14:creationId xmlns:p14="http://schemas.microsoft.com/office/powerpoint/2010/main" val="82103160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F09BF16-B868-1AD6-475A-BE719774E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Expected Impact on Michigan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2D85DB40-8AF8-0C78-1602-F55B66A205B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62485" y="1628774"/>
          <a:ext cx="11762432" cy="4867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84224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B9D92-30E2-F3F9-6745-A64CF3FB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What Michigan’s Experience Shows Us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4DE49C7-2B28-B110-2868-9BF06BB36F7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451610"/>
          <a:ext cx="10515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220529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4B764F-16CF-F775-CB93-35D70198A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Provider Tax and State Directed Payment (SDP) Limits</a:t>
            </a:r>
          </a:p>
        </p:txBody>
      </p: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AC4D26BA-9B46-05BF-A752-AD392AEBA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67" y="1762125"/>
            <a:ext cx="9530883" cy="4724401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lvl="0" indent="0">
              <a:buNone/>
            </a:pPr>
            <a:r>
              <a:rPr lang="en-US" i="0" u="sng"/>
              <a:t>Provider Tax Cap Reduction:</a:t>
            </a:r>
          </a:p>
          <a:p>
            <a:pPr marL="0" indent="0">
              <a:buNone/>
            </a:pPr>
            <a:r>
              <a:rPr lang="en-US" b="1">
                <a:latin typeface="Arial"/>
                <a:cs typeface="Arial"/>
              </a:rPr>
              <a:t>New Tax Limits for Medicaid Expansion States like Michigan</a:t>
            </a:r>
          </a:p>
          <a:p>
            <a:r>
              <a:rPr lang="en-US" b="0" i="0"/>
              <a:t>Gradual reduction of provider tax cap from 6% to 3.5%.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b="0" i="0"/>
              <a:t>202</a:t>
            </a:r>
            <a:r>
              <a:rPr lang="en-US"/>
              <a:t>8</a:t>
            </a:r>
            <a:r>
              <a:rPr lang="en-US" b="0" i="0"/>
              <a:t> – 2032; 0.5 percentage points per year.</a:t>
            </a:r>
          </a:p>
          <a:p>
            <a:r>
              <a:rPr lang="en-US"/>
              <a:t>Michigan will need to significantly reduce hospital taxes to comply.</a:t>
            </a:r>
          </a:p>
          <a:p>
            <a:r>
              <a:rPr lang="en-US"/>
              <a:t>Further restricts ability to raise any provider tax beyond current levels.</a:t>
            </a:r>
          </a:p>
          <a:p>
            <a:endParaRPr lang="en-US"/>
          </a:p>
          <a:p>
            <a:pPr marL="0" indent="0">
              <a:buNone/>
            </a:pPr>
            <a:r>
              <a:rPr lang="en-US" u="sng">
                <a:latin typeface="Arial"/>
                <a:cs typeface="Arial"/>
              </a:rPr>
              <a:t>State Directed Payment (SDP) Limitations:</a:t>
            </a:r>
          </a:p>
          <a:p>
            <a:pPr marL="0" indent="0">
              <a:buNone/>
            </a:pPr>
            <a:r>
              <a:rPr lang="en-US" b="1"/>
              <a:t>New Medicare-Based Cap for Medicaid Expansion States</a:t>
            </a:r>
            <a:endParaRPr lang="en-US" b="1" u="sng"/>
          </a:p>
          <a:p>
            <a:r>
              <a:rPr lang="en-US" b="0" i="0"/>
              <a:t>SDPs to providers cannot exceed Medicare payment levels.</a:t>
            </a:r>
          </a:p>
          <a:p>
            <a:pPr>
              <a:lnSpc>
                <a:spcPct val="120000"/>
              </a:lnSpc>
            </a:pPr>
            <a:r>
              <a:rPr lang="en-US" b="0" i="0"/>
              <a:t>Replaces previous cap based on average commercial rates.</a:t>
            </a:r>
          </a:p>
          <a:p>
            <a:pPr>
              <a:lnSpc>
                <a:spcPct val="120000"/>
              </a:lnSpc>
            </a:pPr>
            <a:r>
              <a:rPr lang="en-US" sz="2900" b="0" i="0"/>
              <a:t>Michigan SDPs impacted:</a:t>
            </a:r>
          </a:p>
          <a:p>
            <a:pPr lvl="1">
              <a:lnSpc>
                <a:spcPct val="120000"/>
              </a:lnSpc>
              <a:buSzPct val="75000"/>
              <a:buFont typeface="Wingdings" panose="05000000000000000000" pitchFamily="2" charset="2"/>
              <a:buChar char="v"/>
            </a:pPr>
            <a:r>
              <a:rPr lang="en-US" sz="2600" b="0" i="0"/>
              <a:t>$5.07 billion Hospital Rate Adjustment (HRA) – supports hospital access.</a:t>
            </a:r>
          </a:p>
          <a:p>
            <a:pPr lvl="1">
              <a:lnSpc>
                <a:spcPct val="120000"/>
              </a:lnSpc>
              <a:buSzPct val="75000"/>
              <a:buFont typeface="Wingdings" panose="05000000000000000000" pitchFamily="2" charset="2"/>
              <a:buChar char="v"/>
            </a:pPr>
            <a:r>
              <a:rPr lang="en-US" sz="2600" b="0" i="0"/>
              <a:t>$610 million Specialty Network Access Fee (SNAF) – supports physician access.</a:t>
            </a:r>
          </a:p>
        </p:txBody>
      </p:sp>
      <p:pic>
        <p:nvPicPr>
          <p:cNvPr id="41" name="Graphic 40" descr="Bar graph with downward trend with solid fill">
            <a:extLst>
              <a:ext uri="{FF2B5EF4-FFF2-40B4-BE49-F238E27FC236}">
                <a16:creationId xmlns:a16="http://schemas.microsoft.com/office/drawing/2014/main" id="{A22A9C6D-7D2E-0D3F-63FB-43C8A3B1CD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12613" y="2120658"/>
            <a:ext cx="3560287" cy="356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272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EF613-427A-BC37-0C35-E69EB8ED7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33CD5C9-ED6E-1C02-0EB4-96790163D2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10122"/>
            <a:ext cx="9037938" cy="705321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lang="en-US" sz="4000" spc="-10"/>
              <a:t>What these changes mean for Michigan</a:t>
            </a:r>
            <a:endParaRPr sz="4000" spc="-1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21796F-B540-167C-C092-60EE6DD5C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9357" y="1406012"/>
            <a:ext cx="11125200" cy="545198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>
                <a:solidFill>
                  <a:srgbClr val="04783B"/>
                </a:solidFill>
              </a:rPr>
              <a:t>State Budget Impact: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Loss of critical state flexibility to finance Medicaid without relying on the General Fund (GF).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Revised the Insurance Provider Assessment tax to preserve </a:t>
            </a:r>
            <a:r>
              <a:rPr lang="en-US" sz="1800" b="1"/>
              <a:t>$635 million </a:t>
            </a:r>
            <a:r>
              <a:rPr lang="en-US" sz="1800"/>
              <a:t>in core program costs.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Risk to the state’s ability to respond to future economic downturns and unforeseen events that increase demand for safety-net services.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>
                <a:solidFill>
                  <a:srgbClr val="04783B"/>
                </a:solidFill>
              </a:rPr>
              <a:t>Provider Impact: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Lower provider tax and SDP limits ultimately result in: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Hospital payment reductions totaling upward of </a:t>
            </a:r>
            <a:r>
              <a:rPr lang="en-US" sz="1800" b="1"/>
              <a:t>$2.5 billion </a:t>
            </a:r>
            <a:r>
              <a:rPr lang="en-US" sz="1800"/>
              <a:t>annually.*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Physician payment reductions of </a:t>
            </a:r>
            <a:r>
              <a:rPr lang="en-US" sz="1800" b="1"/>
              <a:t>$309 million </a:t>
            </a:r>
            <a:r>
              <a:rPr lang="en-US" sz="1800"/>
              <a:t>annually.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Cost pressures will force providers to make difficult decisions, including cutting services, reducing staff or opting out of the Medicaid program altogether.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>
                <a:solidFill>
                  <a:srgbClr val="04783B"/>
                </a:solidFill>
              </a:rPr>
              <a:t>Individual Impact: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Reduced funding and declining coverage rates will limit access to care across the state.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Rural and underserved areas—where provider margins are already thin—face the greatest risk.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/>
              <a:t>Rising costs, longer wait times and ripple effects like higher insurance premiums and the need to travel farther for essential services will be felt by statewide.</a:t>
            </a:r>
            <a:endParaRPr lang="en-US" sz="1800">
              <a:solidFill>
                <a:srgbClr val="04783B"/>
              </a:solidFill>
            </a:endParaRPr>
          </a:p>
        </p:txBody>
      </p:sp>
      <p:pic>
        <p:nvPicPr>
          <p:cNvPr id="10" name="Graphic 9" descr="Dollar with solid fill">
            <a:extLst>
              <a:ext uri="{FF2B5EF4-FFF2-40B4-BE49-F238E27FC236}">
                <a16:creationId xmlns:a16="http://schemas.microsoft.com/office/drawing/2014/main" id="{64DBDF56-798F-2422-359B-F353E29BD8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43" y="1942786"/>
            <a:ext cx="914400" cy="804672"/>
          </a:xfrm>
          <a:prstGeom prst="rect">
            <a:avLst/>
          </a:prstGeom>
        </p:spPr>
      </p:pic>
      <p:pic>
        <p:nvPicPr>
          <p:cNvPr id="12" name="Graphic 11" descr="Hospital outline">
            <a:extLst>
              <a:ext uri="{FF2B5EF4-FFF2-40B4-BE49-F238E27FC236}">
                <a16:creationId xmlns:a16="http://schemas.microsoft.com/office/drawing/2014/main" id="{CB4D52DB-9188-8F86-B3AA-C84C7D0B7C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79" y="3674805"/>
            <a:ext cx="914400" cy="914400"/>
          </a:xfrm>
          <a:prstGeom prst="rect">
            <a:avLst/>
          </a:prstGeom>
        </p:spPr>
      </p:pic>
      <p:pic>
        <p:nvPicPr>
          <p:cNvPr id="17" name="Graphic 16" descr="Ambulance outline">
            <a:extLst>
              <a:ext uri="{FF2B5EF4-FFF2-40B4-BE49-F238E27FC236}">
                <a16:creationId xmlns:a16="http://schemas.microsoft.com/office/drawing/2014/main" id="{78955DE6-C629-677C-1459-4695FD18B4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4957" y="5516552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971038-E7D1-3ED3-C314-74479D8DA816}"/>
              </a:ext>
            </a:extLst>
          </p:cNvPr>
          <p:cNvSpPr txBox="1"/>
          <p:nvPr/>
        </p:nvSpPr>
        <p:spPr>
          <a:xfrm>
            <a:off x="1516626" y="6550223"/>
            <a:ext cx="94949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 Total includes lost supplemental payments and reductions in base payments supported by lost provider tax revenue</a:t>
            </a: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04776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7E434-D5ED-1B13-5C80-667FD6CAA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86E42-9684-89A7-EC9A-05B52BA59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9762" y="2009776"/>
            <a:ext cx="8372475" cy="192405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5400" b="1"/>
              <a:t>Supportive Communications &amp; Resources</a:t>
            </a:r>
          </a:p>
        </p:txBody>
      </p:sp>
    </p:spTree>
    <p:extLst>
      <p:ext uri="{BB962C8B-B14F-4D97-AF65-F5344CB8AC3E}">
        <p14:creationId xmlns:p14="http://schemas.microsoft.com/office/powerpoint/2010/main" val="29650226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DCA80-15FB-F833-943B-2DAF28E0B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4" y="1072358"/>
            <a:ext cx="4435601" cy="955051"/>
          </a:xfrm>
        </p:spPr>
        <p:txBody>
          <a:bodyPr>
            <a:normAutofit/>
          </a:bodyPr>
          <a:lstStyle/>
          <a:p>
            <a:r>
              <a:rPr lang="en-US" sz="4000" b="1"/>
              <a:t>Beneficiary flyer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8396C-8CB3-D174-759F-E5C68DBD8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4" y="2094997"/>
            <a:ext cx="4626022" cy="418655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/>
              <a:t>For all HMP members.</a:t>
            </a:r>
          </a:p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1"/>
              <a:t>Core message: </a:t>
            </a:r>
            <a:r>
              <a:rPr lang="en-US" sz="2000"/>
              <a:t>Changes are coming, some may be exempt, watch for information from MDHHS, keep contact info up to date in MI Bridges.</a:t>
            </a:r>
          </a:p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1"/>
              <a:t>Support needed: </a:t>
            </a:r>
            <a:r>
              <a:rPr lang="en-US" sz="2000"/>
              <a:t>Constituents may call with questions. No action is needed yet, but watch for communications from MDHHS.</a:t>
            </a:r>
          </a:p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/>
              <a:t>Mailed in July.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544FBF-7899-141D-8696-C4E0C2C84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025" y="339316"/>
            <a:ext cx="4712851" cy="6098984"/>
          </a:xfrm>
          <a:prstGeom prst="rect">
            <a:avLst/>
          </a:prstGeom>
          <a:effectLst>
            <a:outerShdw blurRad="203200" dist="152400" dir="606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34F0F5-C2B2-FC28-FA99-A48403069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482" y="522055"/>
            <a:ext cx="3879025" cy="4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2555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71F8E-EACB-2978-C12A-D238C52AD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C60A1-3FD8-7976-15A6-D42B56F2C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239" y="1547681"/>
            <a:ext cx="4465744" cy="820271"/>
          </a:xfrm>
        </p:spPr>
        <p:txBody>
          <a:bodyPr>
            <a:noAutofit/>
          </a:bodyPr>
          <a:lstStyle/>
          <a:p>
            <a:r>
              <a:rPr lang="en-US" sz="4000" b="1"/>
              <a:t>Media campaign: social media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25B3A-D3E5-2CCA-AAEC-A62134956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3239" y="2457529"/>
            <a:ext cx="4913643" cy="4189217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/>
              <a:t>For general public and HMP members.</a:t>
            </a:r>
          </a:p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1"/>
              <a:t>Core message: </a:t>
            </a:r>
            <a:r>
              <a:rPr lang="en-US" sz="2000"/>
              <a:t>Work requirements are coming and renewal timelines are changing. Learn more at Michigan.gov/HMP.</a:t>
            </a:r>
          </a:p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1"/>
              <a:t>Support needed: </a:t>
            </a:r>
            <a:r>
              <a:rPr lang="en-US" sz="2000"/>
              <a:t>Constituents may call with questions. No action is needed yet, but watch for communications from MDHHS.</a:t>
            </a:r>
          </a:p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/>
              <a:t>Campaign launches in June.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3BDA5-172E-5F99-C11F-F59B3FC64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482" y="522055"/>
            <a:ext cx="3879025" cy="414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749413-CF65-9635-FFE9-B091CAC0E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873" y="723125"/>
            <a:ext cx="5411750" cy="54117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908423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F847E-3A2B-DB1B-E9EA-72CADC6AA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58274-8907-55DD-D14A-A4BF494AD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288" y="1174247"/>
            <a:ext cx="3932237" cy="820271"/>
          </a:xfrm>
        </p:spPr>
        <p:txBody>
          <a:bodyPr>
            <a:normAutofit/>
          </a:bodyPr>
          <a:lstStyle/>
          <a:p>
            <a:r>
              <a:rPr lang="en-US" sz="4000" b="1"/>
              <a:t>Direct outreach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E2BFE-2448-F690-65FA-D7407ED6D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288" y="2069819"/>
            <a:ext cx="4771512" cy="435738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/>
              <a:t>Text and email to HMP members from Centers for Medicare &amp; Medicaid Services.</a:t>
            </a:r>
          </a:p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1"/>
              <a:t>Core message: </a:t>
            </a:r>
            <a:r>
              <a:rPr lang="en-US" sz="2000"/>
              <a:t>Eligibility changes are coming. What does this mean for you?</a:t>
            </a:r>
          </a:p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1"/>
              <a:t>Support needed: </a:t>
            </a:r>
            <a:r>
              <a:rPr lang="en-US" sz="2000"/>
              <a:t>Constituents may call with questions. Texts will come from 633767 (MEDSMS); emails from </a:t>
            </a:r>
            <a:br>
              <a:rPr lang="en-US" sz="2000"/>
            </a:br>
            <a:r>
              <a:rPr lang="en-US" sz="2000"/>
              <a:t>no-reply@info.medicaid.gov.</a:t>
            </a:r>
          </a:p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/>
              <a:t>July 1-August 24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6C550F-7982-7951-D9EE-DC9DFD7D3F7D}"/>
              </a:ext>
            </a:extLst>
          </p:cNvPr>
          <p:cNvGrpSpPr/>
          <p:nvPr/>
        </p:nvGrpSpPr>
        <p:grpSpPr>
          <a:xfrm>
            <a:off x="7078841" y="-92765"/>
            <a:ext cx="4516953" cy="7136493"/>
            <a:chOff x="5482444" y="525100"/>
            <a:chExt cx="2853324" cy="449021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6335D95-3078-4ABA-2BA2-50F0AA877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2444" y="525100"/>
              <a:ext cx="2853324" cy="449021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2791A2-FFE1-9457-4844-2634C16274C5}"/>
                </a:ext>
              </a:extLst>
            </p:cNvPr>
            <p:cNvSpPr txBox="1"/>
            <p:nvPr/>
          </p:nvSpPr>
          <p:spPr>
            <a:xfrm>
              <a:off x="6158699" y="1756208"/>
              <a:ext cx="1224950" cy="580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MEDSMS: Healthy Michigan Plan eligibility changes are coming. What this means for you: w</a:t>
              </a:r>
              <a:r>
                <a:rPr kumimoji="0" lang="en-US" sz="9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ww.medicaid.gov/renew-info/MI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Reply STOP to cancel.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0B8810A-F30D-25CC-0CE8-338DE9F91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482" y="522055"/>
            <a:ext cx="3879025" cy="4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1936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9DEC8-6DDC-6878-0BC0-8F668BCBC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EA3A6F8-498E-2934-B7A9-8DF81F6ED49F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CCEB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E3536E-61A5-0A93-69A2-88D9A1E07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721" y="1285732"/>
            <a:ext cx="3932237" cy="820271"/>
          </a:xfrm>
        </p:spPr>
        <p:txBody>
          <a:bodyPr>
            <a:normAutofit/>
          </a:bodyPr>
          <a:lstStyle/>
          <a:p>
            <a:r>
              <a:rPr lang="en-US" sz="4000" b="1"/>
              <a:t>MDHHS letter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055F3-9478-B73B-AEBB-8FEC6DB7D3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6721" y="2214245"/>
            <a:ext cx="4847582" cy="4121700"/>
          </a:xfrm>
        </p:spPr>
        <p:txBody>
          <a:bodyPr>
            <a:normAutofit lnSpcReduction="10000"/>
          </a:bodyPr>
          <a:lstStyle/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/>
              <a:t>To all HMP members.</a:t>
            </a:r>
          </a:p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1"/>
              <a:t>Core message: </a:t>
            </a:r>
            <a:r>
              <a:rPr lang="en-US" sz="2000"/>
              <a:t>Explain work requirements, exemptions and reporting.</a:t>
            </a:r>
          </a:p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1"/>
              <a:t>Support needed: </a:t>
            </a:r>
            <a:r>
              <a:rPr lang="en-US" sz="2000"/>
              <a:t>Letter will not yet include information about specific actions needed.</a:t>
            </a:r>
            <a:r>
              <a:rPr lang="en-US" sz="2000" b="1"/>
              <a:t> </a:t>
            </a:r>
            <a:r>
              <a:rPr lang="en-US" sz="2000"/>
              <a:t>Constituents may call with questions or concerns. Watch for detailed future communications from MDHHS re: renewals.</a:t>
            </a:r>
          </a:p>
          <a:p>
            <a:pPr marL="285750" indent="-285750">
              <a:lnSpc>
                <a:spcPct val="110000"/>
              </a:lnSpc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/>
              <a:t>Mailed in September.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5CCA09-97E1-BBDD-2DD2-0C34A0F4E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482" y="522055"/>
            <a:ext cx="3879025" cy="414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3BAB0E-88D6-F4E6-AADC-806587E54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9965" y="356616"/>
            <a:ext cx="4768070" cy="614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384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228F5-B9DC-AAD7-6FAE-27232E232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Introducing the Michigan Work &amp; Exemption Screening Tool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B8B5D8-7822-19D7-A4DE-A03F440D9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125" y="1711261"/>
            <a:ext cx="8229600" cy="501269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>
                <a:latin typeface="Arial"/>
                <a:cs typeface="Arial"/>
              </a:rPr>
              <a:t>The Michigan Work &amp; Exemption Screening Tool (MI WEST) is a new interactive tool designed to help community partners understand how Healthy Michigan Plan work requirements may apply to an individual’s circumstances.</a:t>
            </a:r>
            <a:endParaRPr lang="en-US" sz="2400"/>
          </a:p>
          <a:p>
            <a:pPr marL="0" indent="0">
              <a:lnSpc>
                <a:spcPct val="120000"/>
              </a:lnSpc>
              <a:buNone/>
            </a:pPr>
            <a:r>
              <a:rPr lang="en-US" sz="2400">
                <a:latin typeface="Arial"/>
                <a:cs typeface="Arial"/>
              </a:rPr>
              <a:t>The MI WEST walks through a series of questions and provides personalized guidance on whether someone may be: </a:t>
            </a:r>
          </a:p>
          <a:p>
            <a:pPr marL="0" indent="0">
              <a:buNone/>
            </a:pPr>
            <a:endParaRPr lang="en-US" sz="1700"/>
          </a:p>
          <a:p>
            <a:pPr lvl="1"/>
            <a:r>
              <a:rPr lang="en-US"/>
              <a:t>Subject to work requirements.</a:t>
            </a:r>
          </a:p>
          <a:p>
            <a:pPr lvl="1"/>
            <a:r>
              <a:rPr lang="en-US"/>
              <a:t>Exempt from work requirements.</a:t>
            </a:r>
          </a:p>
          <a:p>
            <a:pPr lvl="1"/>
            <a:r>
              <a:rPr lang="en-US"/>
              <a:t>Already meeting the requirements.</a:t>
            </a:r>
          </a:p>
          <a:p>
            <a:pPr lvl="1"/>
            <a:r>
              <a:rPr lang="en-US"/>
              <a:t>Need to take additional steps to meet the requirements.</a:t>
            </a:r>
          </a:p>
          <a:p>
            <a:pPr marL="0" indent="0">
              <a:buNone/>
            </a:pPr>
            <a:endParaRPr lang="en-US" sz="1700"/>
          </a:p>
          <a:p>
            <a:pPr marL="0" indent="0">
              <a:buNone/>
            </a:pPr>
            <a:r>
              <a:rPr lang="en-US" sz="2200" b="1">
                <a:latin typeface="Arial"/>
                <a:cs typeface="Arial"/>
              </a:rPr>
              <a:t>The MI WEST is a guide — not an eligibility determination.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F2002A-6A8E-6357-1FA9-6C8FCCC29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7725" y="1711261"/>
            <a:ext cx="3453236" cy="461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6004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968E5-5AD5-42DC-F41A-BF53CE154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01342-BAEF-E7DF-0C50-E8D5FD355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36A0A-76CE-11A9-A908-27EB5E469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542" y="3009207"/>
            <a:ext cx="7000913" cy="3848791"/>
          </a:xfrm>
        </p:spPr>
        <p:txBody>
          <a:bodyPr>
            <a:normAutofit/>
          </a:bodyPr>
          <a:lstStyle/>
          <a:p>
            <a:pPr marL="114300" indent="0">
              <a:lnSpc>
                <a:spcPct val="110000"/>
              </a:lnSpc>
              <a:buSzPct val="100000"/>
              <a:buNone/>
            </a:pPr>
            <a:r>
              <a:rPr lang="en-US" sz="2400"/>
              <a:t>Visit </a:t>
            </a:r>
            <a:r>
              <a:rPr lang="en-US" sz="2400" b="1"/>
              <a:t>Michigan.gov/HMP </a:t>
            </a:r>
            <a:r>
              <a:rPr lang="en-US" sz="2400"/>
              <a:t>for the latest updates and information, including a work requirements overview and FAQs and a toolkit.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1AFD97-EBB7-C1E9-2D71-A9F987216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665" y="1771725"/>
            <a:ext cx="4520946" cy="437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726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750B0-CF47-061D-893C-639CD1567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F831E7-0186-BF89-CBE4-3DFC835776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836B6E-6B05-2E34-4F6E-B7188B83D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7813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5400" b="1">
                <a:solidFill>
                  <a:srgbClr val="002060"/>
                </a:solidFill>
                <a:latin typeface="Century Gothic" panose="020B0502020202020204" pitchFamily="34" charset="0"/>
              </a:rPr>
              <a:t>Break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75B9C5-75DE-96D3-5518-9EE416496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9D789D36-0A56-EC6F-C0A4-71B12696B3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3183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093E8-CE6F-6CB8-1198-25B008571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ED3317-1A83-391C-B152-52C0140A91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CD672-6C1A-C820-4AEB-B60F8F4E3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16" y="2513371"/>
            <a:ext cx="11478768" cy="602926"/>
          </a:xfrm>
        </p:spPr>
        <p:txBody>
          <a:bodyPr>
            <a:noAutofit/>
          </a:bodyPr>
          <a:lstStyle/>
          <a:p>
            <a:pPr algn="ctr"/>
            <a:r>
              <a:rPr lang="en-US" b="1">
                <a:solidFill>
                  <a:srgbClr val="002060"/>
                </a:solidFill>
                <a:latin typeface="Century Gothic"/>
              </a:rPr>
              <a:t>The Truth Is in the Trigger™: Disrupt the Leadership Capacity Crisis and Progressive Muscle Relaxation </a:t>
            </a:r>
            <a:endParaRPr lang="en-US" b="1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2E0C6-4385-EE03-1D4B-DDFAEA1FF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04516" y="3886814"/>
            <a:ext cx="6982968" cy="1291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002060"/>
                </a:solidFill>
                <a:latin typeface="Century Gothic" panose="020B0502020202020204" pitchFamily="34" charset="0"/>
              </a:rPr>
              <a:t>Princess Castleberry</a:t>
            </a:r>
            <a:r>
              <a:rPr lang="en-US" sz="2400">
                <a:solidFill>
                  <a:srgbClr val="002060"/>
                </a:solidFill>
                <a:latin typeface="Century Gothic" panose="020B0502020202020204" pitchFamily="34" charset="0"/>
              </a:rPr>
              <a:t>, Global Keynote Speaker and Leadership Strategist</a:t>
            </a:r>
            <a:endParaRPr lang="en-US" sz="200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A7876A-FC1E-3A8A-CF61-97CED962A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0D55F6A3-05D4-D317-82DB-6827EE2398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380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B1238-BA8F-3240-C9DC-E44F126A1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315EAC-FFCB-2ABF-75C6-611C15168C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AA9F61-AC19-DB13-F242-9AB417B2C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16" y="2513371"/>
            <a:ext cx="11478768" cy="602926"/>
          </a:xfrm>
        </p:spPr>
        <p:txBody>
          <a:bodyPr>
            <a:noAutofit/>
          </a:bodyPr>
          <a:lstStyle/>
          <a:p>
            <a:pPr algn="ctr"/>
            <a:r>
              <a:rPr lang="en-US" b="1">
                <a:solidFill>
                  <a:srgbClr val="002060"/>
                </a:solidFill>
                <a:latin typeface="Century Gothic"/>
              </a:rPr>
              <a:t>Leadership in Full BLOOM: Planting the Seeds for Thriving Leaders, Flourishing Teams, and Sustainable Organizations</a:t>
            </a:r>
            <a:endParaRPr lang="en-US" b="1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FF5209-F71A-EEB1-851D-376B361D7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04516" y="3886814"/>
            <a:ext cx="6982968" cy="1291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002060"/>
                </a:solidFill>
                <a:latin typeface="Century Gothic" panose="020B0502020202020204" pitchFamily="34" charset="0"/>
              </a:rPr>
              <a:t>Rose Moten</a:t>
            </a:r>
            <a:r>
              <a:rPr lang="en-US" sz="2400">
                <a:solidFill>
                  <a:srgbClr val="002060"/>
                </a:solidFill>
                <a:latin typeface="Century Gothic" panose="020B0502020202020204" pitchFamily="34" charset="0"/>
              </a:rPr>
              <a:t>,</a:t>
            </a:r>
            <a:r>
              <a:rPr lang="en-US" sz="2400" b="1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US" sz="2400">
                <a:solidFill>
                  <a:srgbClr val="002060"/>
                </a:solidFill>
                <a:latin typeface="Century Gothic" panose="020B0502020202020204" pitchFamily="34" charset="0"/>
              </a:rPr>
              <a:t>Clinical Psychologist; Founder, Bloom Transformation Center</a:t>
            </a:r>
            <a:endParaRPr lang="en-US" sz="200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629CB1-E049-4B86-01D3-B1009F714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429A96BF-12FE-B65A-161B-4855F5B5BC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9502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FC648-3CFD-0113-08A6-878300E70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05072C-2D10-A7D6-5CDB-16210DAC273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DB15FE-EBE1-ABFE-5EC6-A63943DAE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30AC1580-B098-7AF0-6328-B13001B166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8D50ECD-D2CB-81FE-B632-B6D6E677CD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158901"/>
              </p:ext>
            </p:extLst>
          </p:nvPr>
        </p:nvGraphicFramePr>
        <p:xfrm>
          <a:off x="3427819" y="334564"/>
          <a:ext cx="3667925" cy="5181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3784209" imgH="5346415" progId="AcroExch.Document.DC">
                  <p:embed/>
                </p:oleObj>
              </mc:Choice>
              <mc:Fallback>
                <p:oleObj name="Acrobat Document" r:id="rId5" imgW="3784209" imgH="5346415" progId="AcroExch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78D50ECD-D2CB-81FE-B632-B6D6E677CD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7819" y="334564"/>
                        <a:ext cx="3667925" cy="51818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424382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083DE-CB01-9486-E19B-A0927A88D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C926E7-91E7-85AC-5FE7-0540E0D8B4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778421-80E6-A11C-9F99-5DCFAAFBA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16" y="2513371"/>
            <a:ext cx="11478768" cy="602926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Century Gothic"/>
              </a:rPr>
              <a:t>Sound Bath Session</a:t>
            </a:r>
            <a:endParaRPr lang="en-US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C7E84B-4191-DC5A-0A6B-A5FBA7678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04516" y="3429000"/>
            <a:ext cx="6982968" cy="1291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002060"/>
                </a:solidFill>
                <a:latin typeface="Century Gothic" panose="020B0502020202020204" pitchFamily="34" charset="0"/>
              </a:rPr>
              <a:t>Rose Moten</a:t>
            </a:r>
            <a:r>
              <a:rPr lang="en-US" sz="2400">
                <a:solidFill>
                  <a:srgbClr val="002060"/>
                </a:solidFill>
                <a:latin typeface="Century Gothic" panose="020B0502020202020204" pitchFamily="34" charset="0"/>
              </a:rPr>
              <a:t>,</a:t>
            </a:r>
            <a:r>
              <a:rPr lang="en-US" sz="2400" b="1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US" sz="2400">
                <a:solidFill>
                  <a:srgbClr val="002060"/>
                </a:solidFill>
                <a:latin typeface="Century Gothic" panose="020B0502020202020204" pitchFamily="34" charset="0"/>
              </a:rPr>
              <a:t>Clinical Psychologist; Founder, Bloom Transformation Center</a:t>
            </a:r>
            <a:endParaRPr lang="en-US" sz="200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89AFD3-7B8B-8C36-A910-AA787825D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CEFABD97-6DB3-0164-22B1-3AAD18718E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5935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927C-9531-F59B-7334-79A74B487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ECE3F6-B5B5-4D89-59E3-551DBFD571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B14582-EB8D-A346-3101-6203625E4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16" y="1468342"/>
            <a:ext cx="11478768" cy="602926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Century Gothic"/>
              </a:rPr>
              <a:t>Group Discussion</a:t>
            </a:r>
            <a:endParaRPr lang="en-US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54BF-FEE3-A7CD-0139-7A859E746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77093" y="2282957"/>
            <a:ext cx="8637813" cy="25133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Debrief the day’s conversations and decide on what are three things as a leader you must do to manage your health, wellness, and well-being. </a:t>
            </a:r>
          </a:p>
          <a:p>
            <a:pPr marL="0" indent="0" algn="ctr">
              <a:buNone/>
            </a:pPr>
            <a:endParaRPr lang="en-US" sz="2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US" sz="2600" dirty="0">
                <a:solidFill>
                  <a:srgbClr val="002060"/>
                </a:solidFill>
                <a:latin typeface="Century Gothic" panose="020B0502020202020204" pitchFamily="34" charset="0"/>
              </a:rPr>
              <a:t>Report out by groups and vote on top three for a class commitment.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7C4CA9-B378-2BFF-DE57-FE0A293A9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287170C3-CC81-6092-6739-A97DA00938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4009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A35B-5B70-BE86-BE09-D0663389D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3560B0-020C-A638-1B39-AC712A57DB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0454BD-8B25-AA91-EBB4-AD26478D6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7813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5400" b="1">
                <a:solidFill>
                  <a:srgbClr val="002060"/>
                </a:solidFill>
                <a:latin typeface="Century Gothic" panose="020B0502020202020204" pitchFamily="34" charset="0"/>
              </a:rPr>
              <a:t>Defining Moments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129AA9-2317-7D53-25C1-7D755CC9A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9ECBFAE8-887D-E5C9-B04C-C3891D4EC1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9409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8C0AA-43C7-A494-DF0C-96B181D0F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93B680-1006-FB91-E7B0-67B38E445D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E498E3-45AA-74DB-E6B8-489E28C44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71376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5400" b="1">
                <a:solidFill>
                  <a:srgbClr val="002060"/>
                </a:solidFill>
                <a:latin typeface="Century Gothic" panose="020B0502020202020204" pitchFamily="34" charset="0"/>
              </a:rPr>
              <a:t>Complete Session Survey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82C7D0-F5CE-7F11-A057-6AE97F08D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0CB7959F-2216-C2DD-0CE0-6EB6314FCA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105848-97A4-1F31-8C06-36FA040358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889" y="2770632"/>
            <a:ext cx="2268220" cy="22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9244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78A34-55C6-37DE-903A-E7E5FE39B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E419FC-D4FB-0FD8-EC60-45E867C546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3D97CD-C370-8185-11A2-BEFAAAE1D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82106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5400" b="1">
                <a:solidFill>
                  <a:srgbClr val="002060"/>
                </a:solidFill>
                <a:latin typeface="Century Gothic" panose="020B0502020202020204" pitchFamily="34" charset="0"/>
              </a:rPr>
              <a:t>Wrap-Up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53828D-FA3F-068F-8C3D-2B1978942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4330" y="2210118"/>
            <a:ext cx="9943338" cy="2706624"/>
          </a:xfrm>
        </p:spPr>
        <p:txBody>
          <a:bodyPr>
            <a:noAutofit/>
          </a:bodyPr>
          <a:lstStyle/>
          <a:p>
            <a:pPr algn="ctr"/>
            <a:r>
              <a:rPr lang="en-US" sz="2400">
                <a:solidFill>
                  <a:srgbClr val="002060"/>
                </a:solidFill>
                <a:latin typeface="Century Gothic" panose="020B0502020202020204" pitchFamily="34" charset="0"/>
              </a:rPr>
              <a:t>Complete Session Survey</a:t>
            </a:r>
          </a:p>
          <a:p>
            <a:pPr algn="ctr"/>
            <a:r>
              <a:rPr lang="en-US" sz="2400">
                <a:solidFill>
                  <a:srgbClr val="002060"/>
                </a:solidFill>
                <a:latin typeface="Century Gothic" panose="020B0502020202020204" pitchFamily="34" charset="0"/>
              </a:rPr>
              <a:t>Join the WhatsApp Group</a:t>
            </a:r>
          </a:p>
          <a:p>
            <a:pPr algn="ctr"/>
            <a:r>
              <a:rPr lang="en-US" sz="2400">
                <a:solidFill>
                  <a:srgbClr val="002060"/>
                </a:solidFill>
                <a:latin typeface="Century Gothic" panose="020B0502020202020204" pitchFamily="34" charset="0"/>
              </a:rPr>
              <a:t>Fill Out the Absence Form if Missing a Session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561550-B409-C9B2-0BF1-F05B3F754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0A2271A3-3176-45F9-7737-B5A6844657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A8BCD0-504B-9E51-A0C6-C5B2590B3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4634" y="3634054"/>
            <a:ext cx="1762731" cy="176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9371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255B1-1E6A-A0D0-6DF7-BDD0AAF80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27E91A-299C-C3EB-A4EE-5AA6F08994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9C6030-A51F-1789-51B4-6002FEBD8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15" y="1694130"/>
            <a:ext cx="11478768" cy="602926"/>
          </a:xfrm>
        </p:spPr>
        <p:txBody>
          <a:bodyPr>
            <a:noAutofit/>
          </a:bodyPr>
          <a:lstStyle/>
          <a:p>
            <a:pPr algn="ctr"/>
            <a:r>
              <a:rPr lang="en-US" sz="3600" b="1" i="0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Details for Next Session: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​</a:t>
            </a:r>
            <a:br>
              <a:rPr lang="en-US" sz="4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5400" b="0" i="1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Education and Mentorship</a:t>
            </a:r>
            <a:r>
              <a:rPr lang="en-US" sz="6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​</a:t>
            </a:r>
            <a:endParaRPr lang="en-US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EB12E6-04A7-A997-A6E4-F5D42935F1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77093" y="3174195"/>
            <a:ext cx="8637813" cy="1766529"/>
          </a:xfrm>
        </p:spPr>
        <p:txBody>
          <a:bodyPr>
            <a:normAutofit/>
          </a:bodyPr>
          <a:lstStyle/>
          <a:p>
            <a:pPr marL="0" marR="0" indent="0" algn="ctr" rtl="0" fontAlgn="base">
              <a:buNone/>
            </a:pPr>
            <a:r>
              <a:rPr lang="en-US" sz="2800" b="1" i="0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Date: </a:t>
            </a:r>
            <a:r>
              <a:rPr lang="en-US" sz="2800" b="0" i="0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Nov. </a:t>
            </a:r>
            <a:r>
              <a:rPr 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19</a:t>
            </a:r>
            <a:endParaRPr lang="en-US" sz="1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marR="0" indent="0" algn="ctr" rtl="0" fontAlgn="base">
              <a:buNone/>
            </a:pPr>
            <a:r>
              <a:rPr lang="en-US" sz="2800" b="1" i="0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Location: </a:t>
            </a:r>
            <a:r>
              <a:rPr lang="en-US" sz="2800" b="0" i="0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College Career and Beyond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​</a:t>
            </a:r>
            <a:endParaRPr lang="en-US" sz="1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marR="0" indent="0" algn="ctr" rtl="0" fontAlgn="base">
              <a:buNone/>
            </a:pPr>
            <a:r>
              <a:rPr lang="en-US" sz="2800" b="1" i="0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Time: </a:t>
            </a:r>
            <a:r>
              <a:rPr lang="en-US" sz="2800" b="0" i="0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8:30 a.m. to 5 p.m.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​</a:t>
            </a:r>
            <a:endParaRPr lang="en-US" sz="1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0EF56D-E7BE-318F-FE56-9B0EBB647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E70364D1-FF94-EAF9-00FE-5984043858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2793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C7E84-85B3-FCEF-4E7B-673EB86B1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06CC63-BD8D-C092-628A-7934D44672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2953B0-B4CE-7986-F322-0850A62E4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82106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3600" b="1" i="0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Accept Your Complimentary Registration 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​</a:t>
            </a:r>
            <a:br>
              <a:rPr lang="en-US" sz="3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3600" b="0" i="1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2026 Detroit Policy Conference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​</a:t>
            </a:r>
            <a:endParaRPr lang="en-US" sz="3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09E6E-510E-4779-E673-A43D47BED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4330" y="2673731"/>
            <a:ext cx="9943338" cy="1786814"/>
          </a:xfrm>
        </p:spPr>
        <p:txBody>
          <a:bodyPr>
            <a:noAutofit/>
          </a:bodyPr>
          <a:lstStyle/>
          <a:p>
            <a:pPr marL="0" marR="0" indent="0" algn="ctr" rtl="0" fontAlgn="base">
              <a:buNone/>
            </a:pPr>
            <a:r>
              <a:rPr lang="en-US" sz="3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February 4</a:t>
            </a:r>
            <a:r>
              <a:rPr lang="en-US" sz="3600" b="1" i="0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, 2026 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​</a:t>
            </a:r>
            <a:endParaRPr lang="en-US" sz="11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marR="0" indent="0" algn="ctr" rtl="0" fontAlgn="base">
              <a:buNone/>
            </a:pPr>
            <a:r>
              <a:rPr lang="en-US" sz="3600" b="0" i="0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8:30 a.m. to 5 p.m. 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​</a:t>
            </a:r>
            <a:br>
              <a:rPr lang="en-US" sz="3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3600" b="0" i="0" u="none" strike="noStrike" spc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The Department at Hudson's Detroit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​</a:t>
            </a:r>
            <a:endParaRPr lang="en-US" sz="11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537921-ED1B-92D4-81E2-2756EE405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555FCA53-88F1-0812-9388-C5C57FB566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D889E5-9580-04F7-582B-208611EB8F73}"/>
              </a:ext>
            </a:extLst>
          </p:cNvPr>
          <p:cNvSpPr txBox="1"/>
          <p:nvPr/>
        </p:nvSpPr>
        <p:spPr>
          <a:xfrm>
            <a:off x="2694431" y="4954538"/>
            <a:ext cx="6803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Email Pilar Doakes at </a:t>
            </a:r>
            <a:r>
              <a:rPr lang="en-US" sz="1800" b="1" i="0" u="sng" strike="noStrike" spc="0" dirty="0">
                <a:solidFill>
                  <a:schemeClr val="tx1"/>
                </a:solidFill>
                <a:effectLst/>
                <a:latin typeface="+mn-lt"/>
                <a:hlinkClick r:id="rId5"/>
              </a:rPr>
              <a:t>pdoakes@detroitchamber.com</a:t>
            </a:r>
            <a:r>
              <a:rPr lang="en-US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 to register.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39345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9C174-CF11-EF93-453F-B6AA105E6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94D518-C54F-11FF-0685-DEFCB4903E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2D8C69-CDD7-9B3B-AF0A-CF444964C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82106"/>
            <a:ext cx="10515600" cy="602926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Wrap-Up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71C183-6AD1-5742-3862-C2AAA7718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4330" y="2598135"/>
            <a:ext cx="9943338" cy="27066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Social Hour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002060"/>
                </a:solidFill>
                <a:latin typeface="Century Gothic" panose="020B0502020202020204" pitchFamily="34" charset="0"/>
              </a:rPr>
              <a:t>The Yard at Corktown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002060"/>
                </a:solidFill>
                <a:latin typeface="Century Gothic" panose="020B0502020202020204" pitchFamily="34" charset="0"/>
              </a:rPr>
              <a:t>1375 Michigan Ave., Detroit, MI 48226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D8EF6B-3059-FE60-124B-F03F97AD1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987" y="5817863"/>
            <a:ext cx="1898876" cy="851877"/>
          </a:xfrm>
          <a:prstGeom prst="rect">
            <a:avLst/>
          </a:prstGeom>
        </p:spPr>
      </p:pic>
      <p:pic>
        <p:nvPicPr>
          <p:cNvPr id="15" name="BCBSM BCN logo">
            <a:extLst>
              <a:ext uri="{FF2B5EF4-FFF2-40B4-BE49-F238E27FC236}">
                <a16:creationId xmlns:a16="http://schemas.microsoft.com/office/drawing/2014/main" id="{DBF69243-3DB3-DBEC-8DBF-EDB7B6C5D5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99350" y="6043652"/>
            <a:ext cx="2857500" cy="64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6443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381587_Win32_SL_v6" id="{5005B820-A0B7-49EA-8569-DCF0CD2DBB9D}" vid="{2E48C80D-E25D-44C4-BCFD-F1465E9B612A}"/>
    </a:ext>
  </a:extLst>
</a:theme>
</file>

<file path=ppt/theme/theme4.xml><?xml version="1.0" encoding="utf-8"?>
<a:theme xmlns:a="http://schemas.openxmlformats.org/drawingml/2006/main" name="2_Office Theme">
  <a:themeElements>
    <a:clrScheme name="Board Meeting Theme">
      <a:dk1>
        <a:srgbClr val="000000"/>
      </a:dk1>
      <a:lt1>
        <a:srgbClr val="FFFFFF"/>
      </a:lt1>
      <a:dk2>
        <a:srgbClr val="083351"/>
      </a:dk2>
      <a:lt2>
        <a:srgbClr val="DFE3E5"/>
      </a:lt2>
      <a:accent1>
        <a:srgbClr val="3E606F"/>
      </a:accent1>
      <a:accent2>
        <a:srgbClr val="91AA9D"/>
      </a:accent2>
      <a:accent3>
        <a:srgbClr val="D1DBBD"/>
      </a:accent3>
      <a:accent4>
        <a:srgbClr val="62A699"/>
      </a:accent4>
      <a:accent5>
        <a:srgbClr val="FDFCE8"/>
      </a:accent5>
      <a:accent6>
        <a:srgbClr val="067190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ard Meeting Slides 2024" id="{84E8FAB0-CA5E-40E5-B466-4A15364D45DB}" vid="{42DF87EC-BC48-4068-A330-D78A96C6BD8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CFFA09B33D95449269755B89A3827A" ma:contentTypeVersion="22" ma:contentTypeDescription="Create a new document." ma:contentTypeScope="" ma:versionID="1a7cb80bd5d3e9ee9a73480166670340">
  <xsd:schema xmlns:xsd="http://www.w3.org/2001/XMLSchema" xmlns:xs="http://www.w3.org/2001/XMLSchema" xmlns:p="http://schemas.microsoft.com/office/2006/metadata/properties" xmlns:ns1="http://schemas.microsoft.com/sharepoint/v3" xmlns:ns2="6e8f7362-2184-45db-965b-68c08fc4d829" xmlns:ns3="5d589ea8-db31-4289-a5ab-b680d99146ba" targetNamespace="http://schemas.microsoft.com/office/2006/metadata/properties" ma:root="true" ma:fieldsID="c4e069053475aa0ff6f656f1ec90208e" ns1:_="" ns2:_="" ns3:_="">
    <xsd:import namespace="http://schemas.microsoft.com/sharepoint/v3"/>
    <xsd:import namespace="6e8f7362-2184-45db-965b-68c08fc4d829"/>
    <xsd:import namespace="5d589ea8-db31-4289-a5ab-b680d99146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Date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8f7362-2184-45db-965b-68c08fc4d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591c5f5-ac44-4f79-b0e6-64919c125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" ma:index="26" nillable="true" ma:displayName="Date" ma:format="DateOnly" ma:internalName="Date">
      <xsd:simpleType>
        <xsd:restriction base="dms:DateTim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589ea8-db31-4289-a5ab-b680d99146b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0fde2ed-8078-49dd-9466-49e3c3ba6a27}" ma:internalName="TaxCatchAll" ma:showField="CatchAllData" ma:web="5d589ea8-db31-4289-a5ab-b680d99146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 xmlns="6e8f7362-2184-45db-965b-68c08fc4d829" xsi:nil="true"/>
    <_ip_UnifiedCompliancePolicyUIAction xmlns="http://schemas.microsoft.com/sharepoint/v3" xsi:nil="true"/>
    <lcf76f155ced4ddcb4097134ff3c332f xmlns="6e8f7362-2184-45db-965b-68c08fc4d829">
      <Terms xmlns="http://schemas.microsoft.com/office/infopath/2007/PartnerControls"/>
    </lcf76f155ced4ddcb4097134ff3c332f>
    <TaxCatchAll xmlns="5d589ea8-db31-4289-a5ab-b680d99146ba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93A82A5-C127-4E4D-8E57-187677BB49CB}">
  <ds:schemaRefs>
    <ds:schemaRef ds:uri="5d589ea8-db31-4289-a5ab-b680d99146ba"/>
    <ds:schemaRef ds:uri="6e8f7362-2184-45db-965b-68c08fc4d82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3210EF4-64DA-4508-B0E7-C689642540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D63999-B379-4558-A5E2-4C88A46DF0C3}">
  <ds:schemaRefs>
    <ds:schemaRef ds:uri="http://www.w3.org/XML/1998/namespace"/>
    <ds:schemaRef ds:uri="http://schemas.microsoft.com/sharepoint/v3"/>
    <ds:schemaRef ds:uri="http://purl.org/dc/terms/"/>
    <ds:schemaRef ds:uri="http://purl.org/dc/elements/1.1/"/>
    <ds:schemaRef ds:uri="http://schemas.openxmlformats.org/package/2006/metadata/core-properties"/>
    <ds:schemaRef ds:uri="http://purl.org/dc/dcmitype/"/>
    <ds:schemaRef ds:uri="5d589ea8-db31-4289-a5ab-b680d99146ba"/>
    <ds:schemaRef ds:uri="http://schemas.microsoft.com/office/2006/documentManagement/types"/>
    <ds:schemaRef ds:uri="http://schemas.microsoft.com/office/infopath/2007/PartnerControls"/>
    <ds:schemaRef ds:uri="6e8f7362-2184-45db-965b-68c08fc4d829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3947</Words>
  <Application>Microsoft Office PowerPoint</Application>
  <PresentationFormat>Widescreen</PresentationFormat>
  <Paragraphs>444</Paragraphs>
  <Slides>145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145</vt:i4>
      </vt:variant>
    </vt:vector>
  </HeadingPairs>
  <TitlesOfParts>
    <vt:vector size="165" baseType="lpstr">
      <vt:lpstr>Aptos</vt:lpstr>
      <vt:lpstr>Aptos Display</vt:lpstr>
      <vt:lpstr>Arial</vt:lpstr>
      <vt:lpstr>Arial,Sans-Serif</vt:lpstr>
      <vt:lpstr>Avenir Next LT Pro</vt:lpstr>
      <vt:lpstr>Avenir Next LT Pro Demi</vt:lpstr>
      <vt:lpstr>Calibri</vt:lpstr>
      <vt:lpstr>Century Gothic</vt:lpstr>
      <vt:lpstr>Courier New</vt:lpstr>
      <vt:lpstr>Segoe UI</vt:lpstr>
      <vt:lpstr>Symbol</vt:lpstr>
      <vt:lpstr>Wingdings</vt:lpstr>
      <vt:lpstr>Wingdings 2</vt:lpstr>
      <vt:lpstr>Wingdings 3</vt:lpstr>
      <vt:lpstr>Work Sans</vt:lpstr>
      <vt:lpstr>Office Theme</vt:lpstr>
      <vt:lpstr>1_Office Theme</vt:lpstr>
      <vt:lpstr>Quotable</vt:lpstr>
      <vt:lpstr>2_Office Theme</vt:lpstr>
      <vt:lpstr>Acrobat Document</vt:lpstr>
      <vt:lpstr>PowerPoint Presentation</vt:lpstr>
      <vt:lpstr>Breakfast and Networking</vt:lpstr>
      <vt:lpstr>Welcome</vt:lpstr>
      <vt:lpstr>Hospital 101: Understanding the Healthcare Landscape in Michigan</vt:lpstr>
      <vt:lpstr>Hospital 101: Understanding the Healthcare Landscape in Michigan</vt:lpstr>
      <vt:lpstr>Standard Disclaimer</vt:lpstr>
      <vt:lpstr>The Importance of Healthcare Leaders Engaging in Advocacy</vt:lpstr>
      <vt:lpstr>PowerPoint Presentation</vt:lpstr>
      <vt:lpstr>Michigan hospitals serve patients 24 hours a day, 365 days a year</vt:lpstr>
      <vt:lpstr>Economic &amp; Community Impact of Hospitals</vt:lpstr>
      <vt:lpstr>Hospital Financing</vt:lpstr>
      <vt:lpstr>Hospital Spending</vt:lpstr>
      <vt:lpstr>PowerPoint Presentation</vt:lpstr>
      <vt:lpstr>Policies Impacting Hospitals</vt:lpstr>
      <vt:lpstr>OBBBA: Topline Impacts to Michigan</vt:lpstr>
      <vt:lpstr>Policies Impacting Hospitals</vt:lpstr>
      <vt:lpstr>What Do We Need to Do?</vt:lpstr>
      <vt:lpstr>Break</vt:lpstr>
      <vt:lpstr>Rethinking the Model: Innovation, Access, and Community-Based Care</vt:lpstr>
      <vt:lpstr>Rethinking the Model:  Innovation, Access, and Community-Based Care</vt:lpstr>
      <vt:lpstr>PowerPoint Presentation</vt:lpstr>
      <vt:lpstr>PowerPoint Presentation</vt:lpstr>
      <vt:lpstr>What's Broken in Primary Care in 2026</vt:lpstr>
      <vt:lpstr>PowerPoint Presentation</vt:lpstr>
      <vt:lpstr>Long Wait Times to See the Doctor</vt:lpstr>
      <vt:lpstr>Low Primary Care Spend</vt:lpstr>
      <vt:lpstr>Health Professional Shortage Areas</vt:lpstr>
      <vt:lpstr>PowerPoint Presentation</vt:lpstr>
      <vt:lpstr>Persistent Health Inequity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Health Ecosystem Problems</vt:lpstr>
      <vt:lpstr>PowerPoint Presentation</vt:lpstr>
      <vt:lpstr>How Plum Health Improves Primary Care in 2026</vt:lpstr>
      <vt:lpstr>PowerPoint Presentation</vt:lpstr>
      <vt:lpstr>PowerPoint Presentation</vt:lpstr>
      <vt:lpstr>DPC Doctors focus on value, not volume.</vt:lpstr>
      <vt:lpstr>PowerPoint Presentation</vt:lpstr>
      <vt:lpstr>DPC Doctors guarantee a same-day or next day appointment.</vt:lpstr>
      <vt:lpstr>PowerPoint Presentation</vt:lpstr>
      <vt:lpstr>Patients can call, text, email, or message their DPC doctor. </vt:lpstr>
      <vt:lpstr>PowerPoint Presentation</vt:lpstr>
      <vt:lpstr>PowerPoint Presentation</vt:lpstr>
      <vt:lpstr>PowerPoint Presentation</vt:lpstr>
      <vt:lpstr>DPC Doctors take the time to dispense medications from the office.</vt:lpstr>
      <vt:lpstr>DPC Doctors Prevent Emergency Department Visits</vt:lpstr>
      <vt:lpstr>PowerPoint Presentation</vt:lpstr>
      <vt:lpstr>DPC doctors work to eliminate red tape and bureaucracy.</vt:lpstr>
      <vt:lpstr>PowerPoint Presentation</vt:lpstr>
      <vt:lpstr>PowerPoint Presentation</vt:lpstr>
      <vt:lpstr>DPC doctors save patients money on medications.</vt:lpstr>
      <vt:lpstr>PowerPoint Presentation</vt:lpstr>
      <vt:lpstr>PowerPoint Presentation</vt:lpstr>
      <vt:lpstr>DPC doctors save patients money on lab services.</vt:lpstr>
      <vt:lpstr>PowerPoint Presentation</vt:lpstr>
      <vt:lpstr>PowerPoint Presentation</vt:lpstr>
      <vt:lpstr>PowerPoint Presentation</vt:lpstr>
      <vt:lpstr>DPC doctors save patients money on imaging services.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Break</vt:lpstr>
      <vt:lpstr>Healthcare at the Crossroads: Balancing and Bridging Perspectives, Priorities, and Solutions on Access, Affordability, and Community Needs</vt:lpstr>
      <vt:lpstr>Break</vt:lpstr>
      <vt:lpstr>Discover Detroit PAL</vt:lpstr>
      <vt:lpstr>Lunch</vt:lpstr>
      <vt:lpstr>How Policy Changes Impact Health Care Delivery in Michigan</vt:lpstr>
      <vt:lpstr>Michigan Health Services Updates</vt:lpstr>
      <vt:lpstr>Medicaid Background</vt:lpstr>
      <vt:lpstr>Michigan’s Medicaid Program has a Vast Reach</vt:lpstr>
      <vt:lpstr>Michigan Medicaid Budget</vt:lpstr>
      <vt:lpstr>Medicaid Helps Seniors  and Individuals with Disabilities</vt:lpstr>
      <vt:lpstr>Medicaid is a Major Payor in the Health Care System</vt:lpstr>
      <vt:lpstr>Medicaid is good for our future Medicaid Kids        High Earners</vt:lpstr>
      <vt:lpstr>Medicaid Helps Hospitals</vt:lpstr>
      <vt:lpstr>Medicaid Helps Providers</vt:lpstr>
      <vt:lpstr>Medicaid Helps the Economy</vt:lpstr>
      <vt:lpstr>Michigan Medicaid is Cost-Effective</vt:lpstr>
      <vt:lpstr>Federal Changes</vt:lpstr>
      <vt:lpstr>What is H.R. 1?</vt:lpstr>
      <vt:lpstr>Michigan’s Approach</vt:lpstr>
      <vt:lpstr>H.R. 1 Key Changes</vt:lpstr>
      <vt:lpstr>Medicaid Work Requirements</vt:lpstr>
      <vt:lpstr>Who is and isn’t impacted</vt:lpstr>
      <vt:lpstr>Exemptions and Short-Term Hardship Exceptions</vt:lpstr>
      <vt:lpstr>Ways to Meet Requirements</vt:lpstr>
      <vt:lpstr>Anticipated Impact and Lessons Learned</vt:lpstr>
      <vt:lpstr>Expected Impact on Michigan</vt:lpstr>
      <vt:lpstr>What Michigan’s Experience Shows Us</vt:lpstr>
      <vt:lpstr>Provider Tax and State Directed Payment (SDP) Limits</vt:lpstr>
      <vt:lpstr>What these changes mean for Michigan</vt:lpstr>
      <vt:lpstr>Supportive Communications &amp; Resources</vt:lpstr>
      <vt:lpstr>Beneficiary flyer</vt:lpstr>
      <vt:lpstr>Media campaign: social media</vt:lpstr>
      <vt:lpstr>Direct outreach</vt:lpstr>
      <vt:lpstr>MDHHS letter</vt:lpstr>
      <vt:lpstr>Introducing the Michigan Work &amp; Exemption Screening Tool</vt:lpstr>
      <vt:lpstr>Resources</vt:lpstr>
      <vt:lpstr>Break</vt:lpstr>
      <vt:lpstr>The Truth Is in the Trigger™: Disrupt the Leadership Capacity Crisis and Progressive Muscle Relaxation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Leadership in Full BLOOM: Planting the Seeds for Thriving Leaders, Flourishing Teams, and Sustainable Organizations</vt:lpstr>
      <vt:lpstr>PowerPoint Presentation</vt:lpstr>
      <vt:lpstr>Sound Bath Session</vt:lpstr>
      <vt:lpstr>Group Discussion</vt:lpstr>
      <vt:lpstr>Defining Moments</vt:lpstr>
      <vt:lpstr>Complete Session Survey</vt:lpstr>
      <vt:lpstr>Wrap-Up</vt:lpstr>
      <vt:lpstr>Details for Next Session:​ Education and Mentorship​</vt:lpstr>
      <vt:lpstr>Accept Your Complimentary Registration ​ 2026 Detroit Policy Conference​</vt:lpstr>
      <vt:lpstr>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Samantha Arnone</dc:creator>
  <cp:lastModifiedBy>Anjelica Miller</cp:lastModifiedBy>
  <cp:revision>7</cp:revision>
  <dcterms:created xsi:type="dcterms:W3CDTF">2026-09-08T17:17:31Z</dcterms:created>
  <dcterms:modified xsi:type="dcterms:W3CDTF">2026-10-23T12:57:05Z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0x01010008CFFA09B33D95449269755B89A3827A</vt:lpwstr>
  </property>
  <property fmtid="{D5CDD505-2E9C-101B-9397-08002B2CF9AE}" pid="3" name="MediaServiceImageTags">
    <vt:lpwstr/>
  </property>
</Properties>
</file>